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96" r:id="rId2"/>
    <p:sldId id="281" r:id="rId3"/>
    <p:sldId id="286" r:id="rId4"/>
    <p:sldId id="314" r:id="rId5"/>
    <p:sldId id="353" r:id="rId6"/>
    <p:sldId id="313" r:id="rId7"/>
    <p:sldId id="347" r:id="rId8"/>
    <p:sldId id="346" r:id="rId9"/>
    <p:sldId id="351" r:id="rId10"/>
    <p:sldId id="350" r:id="rId11"/>
    <p:sldId id="381" r:id="rId12"/>
    <p:sldId id="345" r:id="rId13"/>
    <p:sldId id="370" r:id="rId14"/>
    <p:sldId id="369" r:id="rId15"/>
    <p:sldId id="316" r:id="rId16"/>
    <p:sldId id="315" r:id="rId17"/>
    <p:sldId id="324" r:id="rId18"/>
    <p:sldId id="373" r:id="rId19"/>
    <p:sldId id="367" r:id="rId20"/>
    <p:sldId id="343" r:id="rId21"/>
    <p:sldId id="368" r:id="rId22"/>
    <p:sldId id="372" r:id="rId23"/>
    <p:sldId id="374" r:id="rId24"/>
    <p:sldId id="378" r:id="rId25"/>
    <p:sldId id="371" r:id="rId26"/>
    <p:sldId id="325" r:id="rId27"/>
    <p:sldId id="326" r:id="rId28"/>
    <p:sldId id="344" r:id="rId29"/>
    <p:sldId id="337" r:id="rId30"/>
    <p:sldId id="338" r:id="rId31"/>
    <p:sldId id="375" r:id="rId32"/>
    <p:sldId id="342" r:id="rId33"/>
    <p:sldId id="379" r:id="rId34"/>
    <p:sldId id="349" r:id="rId35"/>
    <p:sldId id="339" r:id="rId36"/>
    <p:sldId id="362" r:id="rId37"/>
    <p:sldId id="340" r:id="rId38"/>
    <p:sldId id="376" r:id="rId39"/>
    <p:sldId id="380" r:id="rId40"/>
    <p:sldId id="377" r:id="rId41"/>
    <p:sldId id="336" r:id="rId42"/>
    <p:sldId id="354" r:id="rId43"/>
    <p:sldId id="361" r:id="rId44"/>
    <p:sldId id="360" r:id="rId45"/>
    <p:sldId id="358" r:id="rId46"/>
    <p:sldId id="356" r:id="rId47"/>
    <p:sldId id="355" r:id="rId48"/>
    <p:sldId id="320" r:id="rId49"/>
    <p:sldId id="365" r:id="rId50"/>
    <p:sldId id="319" r:id="rId51"/>
    <p:sldId id="366" r:id="rId52"/>
    <p:sldId id="363" r:id="rId53"/>
    <p:sldId id="364" r:id="rId54"/>
    <p:sldId id="352" r:id="rId55"/>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39A"/>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2"/>
    <p:restoredTop sz="94525"/>
  </p:normalViewPr>
  <p:slideViewPr>
    <p:cSldViewPr>
      <p:cViewPr varScale="1">
        <p:scale>
          <a:sx n="198" d="100"/>
          <a:sy n="198" d="100"/>
        </p:scale>
        <p:origin x="1880" y="1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E42D73CA-8D7B-4C72-8F43-B0C6FFEC113B}" type="datetimeFigureOut">
              <a:rPr lang="ru-RU"/>
              <a:pPr>
                <a:defRPr/>
              </a:pPr>
              <a:t>26.02.2025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15C196C-67F8-4AD8-90E2-4C5C43FB3D5B}" type="slidenum">
              <a:rPr lang="ru-RU" altLang="ru-RU"/>
              <a:pPr>
                <a:defRPr/>
              </a:pPr>
              <a:t>‹#›</a:t>
            </a:fld>
            <a:endParaRPr lang="ru-RU" altLang="ru-RU"/>
          </a:p>
        </p:txBody>
      </p:sp>
    </p:spTree>
    <p:extLst>
      <p:ext uri="{BB962C8B-B14F-4D97-AF65-F5344CB8AC3E}">
        <p14:creationId xmlns:p14="http://schemas.microsoft.com/office/powerpoint/2010/main" val="3632194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15C196C-67F8-4AD8-90E2-4C5C43FB3D5B}" type="slidenum">
              <a:rPr lang="ru-RU" altLang="ru-RU" smtClean="0"/>
              <a:pPr>
                <a:defRPr/>
              </a:pPr>
              <a:t>22</a:t>
            </a:fld>
            <a:endParaRPr lang="ru-RU" altLang="ru-RU"/>
          </a:p>
        </p:txBody>
      </p:sp>
    </p:spTree>
    <p:extLst>
      <p:ext uri="{BB962C8B-B14F-4D97-AF65-F5344CB8AC3E}">
        <p14:creationId xmlns:p14="http://schemas.microsoft.com/office/powerpoint/2010/main" val="2221875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15C196C-67F8-4AD8-90E2-4C5C43FB3D5B}" type="slidenum">
              <a:rPr lang="ru-RU" altLang="ru-RU" smtClean="0"/>
              <a:pPr>
                <a:defRPr/>
              </a:pPr>
              <a:t>23</a:t>
            </a:fld>
            <a:endParaRPr lang="ru-RU" altLang="ru-RU"/>
          </a:p>
        </p:txBody>
      </p:sp>
    </p:spTree>
    <p:extLst>
      <p:ext uri="{BB962C8B-B14F-4D97-AF65-F5344CB8AC3E}">
        <p14:creationId xmlns:p14="http://schemas.microsoft.com/office/powerpoint/2010/main" val="40743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810AFBA9-FC9B-4CC7-AD2E-37F9A1654EA4}" type="slidenum">
              <a:rPr lang="ru-RU" altLang="ru-RU"/>
              <a:pPr>
                <a:defRPr/>
              </a:pPr>
              <a:t>‹#›</a:t>
            </a:fld>
            <a:endParaRPr lang="ru-RU" altLang="ru-RU"/>
          </a:p>
        </p:txBody>
      </p:sp>
    </p:spTree>
    <p:extLst>
      <p:ext uri="{BB962C8B-B14F-4D97-AF65-F5344CB8AC3E}">
        <p14:creationId xmlns:p14="http://schemas.microsoft.com/office/powerpoint/2010/main" val="393161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C6F8F9-38FA-486C-800D-D55AB9614C13}" type="slidenum">
              <a:rPr lang="ru-RU" altLang="ru-RU"/>
              <a:pPr>
                <a:defRPr/>
              </a:pPr>
              <a:t>‹#›</a:t>
            </a:fld>
            <a:endParaRPr lang="ru-RU" altLang="ru-RU"/>
          </a:p>
        </p:txBody>
      </p:sp>
    </p:spTree>
    <p:extLst>
      <p:ext uri="{BB962C8B-B14F-4D97-AF65-F5344CB8AC3E}">
        <p14:creationId xmlns:p14="http://schemas.microsoft.com/office/powerpoint/2010/main" val="107854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7E32F672-F9D9-427B-B1AB-E8ADA5D9F321}" type="slidenum">
              <a:rPr lang="ru-RU" altLang="ru-RU"/>
              <a:pPr>
                <a:defRPr/>
              </a:pPr>
              <a:t>‹#›</a:t>
            </a:fld>
            <a:endParaRPr lang="ru-RU" altLang="ru-RU"/>
          </a:p>
        </p:txBody>
      </p:sp>
    </p:spTree>
    <p:extLst>
      <p:ext uri="{BB962C8B-B14F-4D97-AF65-F5344CB8AC3E}">
        <p14:creationId xmlns:p14="http://schemas.microsoft.com/office/powerpoint/2010/main" val="233789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6401B17-660A-4BE4-90A4-08457BE41AF3}" type="slidenum">
              <a:rPr lang="ru-RU" altLang="ru-RU"/>
              <a:pPr>
                <a:defRPr/>
              </a:pPr>
              <a:t>‹#›</a:t>
            </a:fld>
            <a:endParaRPr lang="ru-RU" altLang="ru-RU"/>
          </a:p>
        </p:txBody>
      </p:sp>
    </p:spTree>
    <p:extLst>
      <p:ext uri="{BB962C8B-B14F-4D97-AF65-F5344CB8AC3E}">
        <p14:creationId xmlns:p14="http://schemas.microsoft.com/office/powerpoint/2010/main" val="7692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D7CB4128-4830-4FC5-B4CF-1286CE3A61F3}" type="slidenum">
              <a:rPr lang="ru-RU" altLang="ru-RU"/>
              <a:pPr>
                <a:defRPr/>
              </a:pPr>
              <a:t>‹#›</a:t>
            </a:fld>
            <a:endParaRPr lang="ru-RU" altLang="ru-RU"/>
          </a:p>
        </p:txBody>
      </p:sp>
    </p:spTree>
    <p:extLst>
      <p:ext uri="{BB962C8B-B14F-4D97-AF65-F5344CB8AC3E}">
        <p14:creationId xmlns:p14="http://schemas.microsoft.com/office/powerpoint/2010/main" val="136204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613D915A-216B-463A-A3CA-8350618AB120}" type="slidenum">
              <a:rPr lang="ru-RU" altLang="ru-RU"/>
              <a:pPr>
                <a:defRPr/>
              </a:pPr>
              <a:t>‹#›</a:t>
            </a:fld>
            <a:endParaRPr lang="ru-RU" altLang="ru-RU"/>
          </a:p>
        </p:txBody>
      </p:sp>
    </p:spTree>
    <p:extLst>
      <p:ext uri="{BB962C8B-B14F-4D97-AF65-F5344CB8AC3E}">
        <p14:creationId xmlns:p14="http://schemas.microsoft.com/office/powerpoint/2010/main" val="211902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A987AB5F-3E31-498D-A885-0D1D134BC349}" type="slidenum">
              <a:rPr lang="ru-RU" altLang="ru-RU"/>
              <a:pPr>
                <a:defRPr/>
              </a:pPr>
              <a:t>‹#›</a:t>
            </a:fld>
            <a:endParaRPr lang="ru-RU" altLang="ru-RU"/>
          </a:p>
        </p:txBody>
      </p:sp>
    </p:spTree>
    <p:extLst>
      <p:ext uri="{BB962C8B-B14F-4D97-AF65-F5344CB8AC3E}">
        <p14:creationId xmlns:p14="http://schemas.microsoft.com/office/powerpoint/2010/main" val="325337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7CD76FAD-7954-4A7B-A81D-290357721C51}" type="slidenum">
              <a:rPr lang="ru-RU" altLang="ru-RU"/>
              <a:pPr>
                <a:defRPr/>
              </a:pPr>
              <a:t>‹#›</a:t>
            </a:fld>
            <a:endParaRPr lang="ru-RU" altLang="ru-RU"/>
          </a:p>
        </p:txBody>
      </p:sp>
    </p:spTree>
    <p:extLst>
      <p:ext uri="{BB962C8B-B14F-4D97-AF65-F5344CB8AC3E}">
        <p14:creationId xmlns:p14="http://schemas.microsoft.com/office/powerpoint/2010/main" val="365020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7C0F5F8F-AA38-4632-9630-16BEA8EC8766}" type="slidenum">
              <a:rPr lang="ru-RU" altLang="ru-RU"/>
              <a:pPr>
                <a:defRPr/>
              </a:pPr>
              <a:t>‹#›</a:t>
            </a:fld>
            <a:endParaRPr lang="ru-RU" altLang="ru-RU"/>
          </a:p>
        </p:txBody>
      </p:sp>
    </p:spTree>
    <p:extLst>
      <p:ext uri="{BB962C8B-B14F-4D97-AF65-F5344CB8AC3E}">
        <p14:creationId xmlns:p14="http://schemas.microsoft.com/office/powerpoint/2010/main" val="158845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71603819-CA71-4A55-B133-5B8C7A243619}" type="slidenum">
              <a:rPr lang="ru-RU" altLang="ru-RU"/>
              <a:pPr>
                <a:defRPr/>
              </a:pPr>
              <a:t>‹#›</a:t>
            </a:fld>
            <a:endParaRPr lang="ru-RU" altLang="ru-RU"/>
          </a:p>
        </p:txBody>
      </p:sp>
    </p:spTree>
    <p:extLst>
      <p:ext uri="{BB962C8B-B14F-4D97-AF65-F5344CB8AC3E}">
        <p14:creationId xmlns:p14="http://schemas.microsoft.com/office/powerpoint/2010/main" val="260905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4B09EEE-352E-400B-BF60-B0EE2EE96F28}" type="slidenum">
              <a:rPr lang="ru-RU" altLang="ru-RU"/>
              <a:pPr>
                <a:defRPr/>
              </a:pPr>
              <a:t>‹#›</a:t>
            </a:fld>
            <a:endParaRPr lang="ru-RU" altLang="ru-RU"/>
          </a:p>
        </p:txBody>
      </p:sp>
    </p:spTree>
    <p:extLst>
      <p:ext uri="{BB962C8B-B14F-4D97-AF65-F5344CB8AC3E}">
        <p14:creationId xmlns:p14="http://schemas.microsoft.com/office/powerpoint/2010/main" val="2690954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A10C6BC-0442-4772-83DF-7E60F9B37B58}" type="slidenum">
              <a:rPr lang="ru-RU" altLang="ru-RU"/>
              <a:pPr>
                <a:defRPr/>
              </a:pPr>
              <a:t>‹#›</a:t>
            </a:fld>
            <a:endParaRPr lang="ru-RU" altLang="ru-RU"/>
          </a:p>
        </p:txBody>
      </p:sp>
    </p:spTree>
    <p:extLst>
      <p:ext uri="{BB962C8B-B14F-4D97-AF65-F5344CB8AC3E}">
        <p14:creationId xmlns:p14="http://schemas.microsoft.com/office/powerpoint/2010/main" val="3667954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C787DC8-F914-42AF-88DD-04E96DE95DEA}"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5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file:////Users/andreyisaev/Library/Group%20Containers/UBF8T346G9.ms/WebArchiveCopyPasteTempFiles/com.microsoft.Word/cyclotron_02.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755775"/>
          </a:xfrm>
        </p:spPr>
        <p:txBody>
          <a:bodyPr/>
          <a:lstStyle/>
          <a:p>
            <a:pPr eaLnBrk="1" hangingPunct="1"/>
            <a:r>
              <a:rPr lang="ru-RU" altLang="ru-RU" b="1" dirty="0">
                <a:solidFill>
                  <a:srgbClr val="FFFF66"/>
                </a:solidFill>
                <a:latin typeface="Times New Roman" panose="02020603050405020304" pitchFamily="18" charset="0"/>
              </a:rPr>
              <a:t>Ускорители</a:t>
            </a:r>
            <a:br>
              <a:rPr lang="ru-RU" altLang="ru-RU" sz="4000" b="1" dirty="0">
                <a:solidFill>
                  <a:srgbClr val="FFFF66"/>
                </a:solidFill>
                <a:latin typeface="Times New Roman" panose="02020603050405020304" pitchFamily="18" charset="0"/>
              </a:rPr>
            </a:br>
            <a:r>
              <a:rPr lang="ru-RU" altLang="ru-RU" sz="2200" b="1" dirty="0">
                <a:solidFill>
                  <a:srgbClr val="FFFF66"/>
                </a:solidFill>
                <a:latin typeface="Times New Roman" panose="02020603050405020304" pitchFamily="18" charset="0"/>
              </a:rPr>
              <a:t>(физика элементарных частиц)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186335"/>
            <a:ext cx="3832002" cy="287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Сверхпроводящий кольцевой циклотрон </a:t>
            </a:r>
            <a:r>
              <a:rPr lang="en-US" altLang="ru-RU" sz="2800" b="1" dirty="0">
                <a:solidFill>
                  <a:srgbClr val="FF0000"/>
                </a:solidFill>
                <a:latin typeface="Times New Roman" panose="02020603050405020304" pitchFamily="18" charset="0"/>
                <a:cs typeface="Times New Roman" panose="02020603050405020304" pitchFamily="18" charset="0"/>
              </a:rPr>
              <a:t>SRC</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для Фабрики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pic>
        <p:nvPicPr>
          <p:cNvPr id="1026" name="Picture 2" descr="Inner of SRC">
            <a:extLst>
              <a:ext uri="{FF2B5EF4-FFF2-40B4-BE49-F238E27FC236}">
                <a16:creationId xmlns:a16="http://schemas.microsoft.com/office/drawing/2014/main" id="{0F0AF291-60F6-DD81-81AC-97E538E26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083" y="1186335"/>
            <a:ext cx="4653317" cy="4228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F38FF3-47D4-4E47-3E18-CA87DDED118C}"/>
              </a:ext>
            </a:extLst>
          </p:cNvPr>
          <p:cNvSpPr txBox="1"/>
          <p:nvPr/>
        </p:nvSpPr>
        <p:spPr>
          <a:xfrm>
            <a:off x="603354" y="5991185"/>
            <a:ext cx="7937292" cy="707886"/>
          </a:xfrm>
          <a:prstGeom prst="rect">
            <a:avLst/>
          </a:prstGeom>
          <a:noFill/>
        </p:spPr>
        <p:txBody>
          <a:bodyPr wrap="square">
            <a:spAutoFit/>
          </a:bodyPr>
          <a:lstStyle/>
          <a:p>
            <a:pPr algn="ctr"/>
            <a:r>
              <a:rPr lang="ru-RU" sz="2000" b="1" kern="0" dirty="0">
                <a:solidFill>
                  <a:schemeClr val="accent2"/>
                </a:solidFill>
                <a:effectLst/>
                <a:latin typeface="Times New Roman" panose="02020603050405020304" pitchFamily="18" charset="0"/>
                <a:cs typeface="Times New Roman" panose="02020603050405020304" pitchFamily="18" charset="0"/>
              </a:rPr>
              <a:t>Запущен в 2006 г. </a:t>
            </a:r>
          </a:p>
          <a:p>
            <a:pPr algn="ctr"/>
            <a:r>
              <a:rPr lang="ru-RU" sz="2000" b="1" kern="0" dirty="0">
                <a:solidFill>
                  <a:schemeClr val="accent2"/>
                </a:solidFill>
                <a:effectLst/>
                <a:latin typeface="Times New Roman" panose="02020603050405020304" pitchFamily="18" charset="0"/>
                <a:cs typeface="Times New Roman" panose="02020603050405020304" pitchFamily="18" charset="0"/>
              </a:rPr>
              <a:t>Ионы </a:t>
            </a:r>
            <a:r>
              <a:rPr lang="ru-RU" sz="2000" b="1" kern="0" baseline="30000" dirty="0">
                <a:solidFill>
                  <a:schemeClr val="accent2"/>
                </a:solidFill>
                <a:effectLst/>
                <a:latin typeface="Times New Roman" panose="02020603050405020304" pitchFamily="18" charset="0"/>
                <a:cs typeface="Times New Roman" panose="02020603050405020304" pitchFamily="18" charset="0"/>
              </a:rPr>
              <a:t>238</a:t>
            </a:r>
            <a:r>
              <a:rPr lang="en-US" sz="2000" b="1" kern="0" dirty="0">
                <a:solidFill>
                  <a:schemeClr val="accent2"/>
                </a:solidFill>
                <a:latin typeface="Times New Roman" panose="02020603050405020304" pitchFamily="18" charset="0"/>
                <a:cs typeface="Times New Roman" panose="02020603050405020304" pitchFamily="18" charset="0"/>
              </a:rPr>
              <a:t>U</a:t>
            </a:r>
            <a:r>
              <a:rPr lang="en-US" sz="2000" b="1" kern="0" baseline="30000" dirty="0">
                <a:solidFill>
                  <a:schemeClr val="accent2"/>
                </a:solidFill>
                <a:latin typeface="Times New Roman" panose="02020603050405020304" pitchFamily="18" charset="0"/>
                <a:cs typeface="Times New Roman" panose="02020603050405020304" pitchFamily="18" charset="0"/>
              </a:rPr>
              <a:t>86+ </a:t>
            </a:r>
            <a:r>
              <a:rPr lang="ru-RU" sz="2000" b="1" kern="0" dirty="0">
                <a:solidFill>
                  <a:schemeClr val="accent2"/>
                </a:solidFill>
                <a:latin typeface="Times New Roman" panose="02020603050405020304" pitchFamily="18" charset="0"/>
                <a:cs typeface="Times New Roman" panose="02020603050405020304" pitchFamily="18" charset="0"/>
              </a:rPr>
              <a:t>ускорены до энергии 345 МэВ/нуклон</a:t>
            </a:r>
            <a:r>
              <a:rPr lang="en-US" sz="2000" b="1" kern="0" dirty="0">
                <a:solidFill>
                  <a:schemeClr val="accent2"/>
                </a:solidFill>
                <a:latin typeface="Times New Roman" panose="02020603050405020304" pitchFamily="18" charset="0"/>
                <a:cs typeface="Times New Roman" panose="02020603050405020304" pitchFamily="18" charset="0"/>
              </a:rPr>
              <a:t> (!)</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C47740-C01A-0A46-D8FE-010A3CE3579E}"/>
              </a:ext>
            </a:extLst>
          </p:cNvPr>
          <p:cNvSpPr txBox="1"/>
          <p:nvPr/>
        </p:nvSpPr>
        <p:spPr>
          <a:xfrm>
            <a:off x="228600" y="4236859"/>
            <a:ext cx="4191000" cy="1754326"/>
          </a:xfrm>
          <a:prstGeom prst="rect">
            <a:avLst/>
          </a:prstGeom>
          <a:noFill/>
        </p:spPr>
        <p:txBody>
          <a:bodyPr wrap="square">
            <a:spAutoFit/>
          </a:bodyPr>
          <a:lstStyle/>
          <a:p>
            <a:r>
              <a:rPr lang="ru-RU" kern="0" dirty="0">
                <a:latin typeface="Times New Roman" panose="02020603050405020304" pitchFamily="18" charset="0"/>
                <a:ea typeface="Times New Roman" panose="02020603050405020304" pitchFamily="18" charset="0"/>
                <a:cs typeface="Times New Roman" panose="02020603050405020304" pitchFamily="18" charset="0"/>
              </a:rPr>
              <a:t>П</a:t>
            </a:r>
            <a:r>
              <a:rPr lang="ru-RU" kern="0" dirty="0">
                <a:effectLst/>
                <a:latin typeface="Times New Roman" panose="02020603050405020304" pitchFamily="18" charset="0"/>
                <a:ea typeface="Times New Roman" panose="02020603050405020304" pitchFamily="18" charset="0"/>
                <a:cs typeface="Times New Roman" panose="02020603050405020304" pitchFamily="18" charset="0"/>
              </a:rPr>
              <a:t>ервый в мире кольцевой циклотрон с разделенными секторами и шестью сверхпроводящими секторными магнитами, разработанный специально для производства пучков радиоактивных ядер</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a:xfrm>
            <a:off x="228600" y="132144"/>
            <a:ext cx="8839200" cy="657225"/>
          </a:xfrm>
        </p:spPr>
        <p:txBody>
          <a:bodyPr/>
          <a:lstStyle/>
          <a:p>
            <a:r>
              <a:rPr lang="en-US" altLang="ru-RU" sz="2800" b="1" dirty="0">
                <a:solidFill>
                  <a:srgbClr val="FF0000"/>
                </a:solidFill>
                <a:latin typeface="Times New Roman" panose="02020603050405020304" pitchFamily="18" charset="0"/>
                <a:cs typeface="Times New Roman" panose="02020603050405020304" pitchFamily="18" charset="0"/>
              </a:rPr>
              <a:t>A Fixed-Field Alternating Gradient accelerator (FFAG)</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D9D99C81-39EC-CD6D-FAA1-541805791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330719"/>
            <a:ext cx="3721368" cy="2482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D68AEE-F9E6-441A-519D-59936B474418}"/>
              </a:ext>
            </a:extLst>
          </p:cNvPr>
          <p:cNvSpPr txBox="1"/>
          <p:nvPr/>
        </p:nvSpPr>
        <p:spPr>
          <a:xfrm>
            <a:off x="5257800" y="3813569"/>
            <a:ext cx="3721368" cy="830997"/>
          </a:xfrm>
          <a:prstGeom prst="rect">
            <a:avLst/>
          </a:prstGeom>
          <a:noFill/>
        </p:spPr>
        <p:txBody>
          <a:bodyPr wrap="square">
            <a:spAutoFit/>
          </a:bodyPr>
          <a:lstStyle/>
          <a:p>
            <a:pPr algn="ctr"/>
            <a:r>
              <a:rPr lang="en-GB" sz="1600" b="1" i="0" u="none" strike="noStrike" dirty="0">
                <a:solidFill>
                  <a:srgbClr val="32339A"/>
                </a:solidFill>
                <a:effectLst/>
                <a:latin typeface="Times New Roman" panose="02020603050405020304" pitchFamily="18" charset="0"/>
                <a:cs typeface="Times New Roman" panose="02020603050405020304" pitchFamily="18" charset="0"/>
              </a:rPr>
              <a:t>Proton FFAG accelerator complex in KURRI, </a:t>
            </a:r>
            <a:r>
              <a:rPr lang="en-GB" sz="1600" b="1" dirty="0">
                <a:solidFill>
                  <a:srgbClr val="32339A"/>
                </a:solidFill>
                <a:effectLst/>
                <a:latin typeface="Times New Roman" panose="02020603050405020304" pitchFamily="18" charset="0"/>
                <a:cs typeface="Times New Roman" panose="02020603050405020304" pitchFamily="18" charset="0"/>
              </a:rPr>
              <a:t>Kyoto University Research Reactor Institute</a:t>
            </a:r>
          </a:p>
        </p:txBody>
      </p:sp>
      <p:pic>
        <p:nvPicPr>
          <p:cNvPr id="11" name="Picture 10">
            <a:extLst>
              <a:ext uri="{FF2B5EF4-FFF2-40B4-BE49-F238E27FC236}">
                <a16:creationId xmlns:a16="http://schemas.microsoft.com/office/drawing/2014/main" id="{2D1AF1C0-2163-CD6C-9D27-0DC7CBB1A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79" y="4610094"/>
            <a:ext cx="2563273" cy="1834373"/>
          </a:xfrm>
          <a:prstGeom prst="rect">
            <a:avLst/>
          </a:prstGeom>
        </p:spPr>
      </p:pic>
      <p:pic>
        <p:nvPicPr>
          <p:cNvPr id="1030" name="Picture 6">
            <a:extLst>
              <a:ext uri="{FF2B5EF4-FFF2-40B4-BE49-F238E27FC236}">
                <a16:creationId xmlns:a16="http://schemas.microsoft.com/office/drawing/2014/main" id="{AF305471-9644-D711-229C-15502CD20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604" y="4586451"/>
            <a:ext cx="2323476" cy="218416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DB81CA0-2B98-8790-D701-E88608884450}"/>
              </a:ext>
            </a:extLst>
          </p:cNvPr>
          <p:cNvSpPr txBox="1"/>
          <p:nvPr/>
        </p:nvSpPr>
        <p:spPr>
          <a:xfrm>
            <a:off x="228600" y="6164282"/>
            <a:ext cx="4572000"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000000"/>
                </a:solidFill>
                <a:effectLst/>
                <a:latin typeface="Times New Roman" panose="02020603050405020304" pitchFamily="18" charset="0"/>
                <a:cs typeface="Times New Roman" panose="02020603050405020304" pitchFamily="18" charset="0"/>
              </a:rPr>
              <a:t>Orbit spirals outward with acceleration</a:t>
            </a:r>
          </a:p>
          <a:p>
            <a:pPr marL="285750" indent="-285750">
              <a:buFont typeface="Arial" panose="020B0604020202020204" pitchFamily="34" charset="0"/>
              <a:buChar char="•"/>
            </a:pPr>
            <a:r>
              <a:rPr lang="en-GB" sz="1600" dirty="0">
                <a:solidFill>
                  <a:srgbClr val="000000"/>
                </a:solidFill>
                <a:effectLst/>
                <a:latin typeface="Times New Roman" panose="02020603050405020304" pitchFamily="18" charset="0"/>
                <a:cs typeface="Times New Roman" panose="02020603050405020304" pitchFamily="18" charset="0"/>
              </a:rPr>
              <a:t>Strong focusing</a:t>
            </a:r>
          </a:p>
        </p:txBody>
      </p:sp>
      <p:sp>
        <p:nvSpPr>
          <p:cNvPr id="19" name="TextBox 18">
            <a:extLst>
              <a:ext uri="{FF2B5EF4-FFF2-40B4-BE49-F238E27FC236}">
                <a16:creationId xmlns:a16="http://schemas.microsoft.com/office/drawing/2014/main" id="{9E35DAB5-2C8A-644D-B0DD-7CA4166EF1AD}"/>
              </a:ext>
            </a:extLst>
          </p:cNvPr>
          <p:cNvSpPr txBox="1"/>
          <p:nvPr/>
        </p:nvSpPr>
        <p:spPr>
          <a:xfrm>
            <a:off x="5600432" y="869054"/>
            <a:ext cx="2895600" cy="461665"/>
          </a:xfrm>
          <a:prstGeom prst="rect">
            <a:avLst/>
          </a:prstGeom>
          <a:noFill/>
        </p:spPr>
        <p:txBody>
          <a:bodyPr wrap="square">
            <a:spAutoFit/>
          </a:bodyPr>
          <a:lstStyle/>
          <a:p>
            <a:pPr algn="ctr"/>
            <a:r>
              <a:rPr lang="en-GB" sz="1200" b="1" dirty="0">
                <a:solidFill>
                  <a:srgbClr val="7030A0"/>
                </a:solidFill>
                <a:effectLst/>
                <a:latin typeface="Times New Roman" panose="02020603050405020304" pitchFamily="18" charset="0"/>
                <a:cs typeface="Times New Roman" panose="02020603050405020304" pitchFamily="18" charset="0"/>
              </a:rPr>
              <a:t>25 MeV radial (booster) FFAG</a:t>
            </a:r>
          </a:p>
          <a:p>
            <a:pPr algn="ctr"/>
            <a:r>
              <a:rPr lang="en-GB" sz="1200" b="1" dirty="0">
                <a:solidFill>
                  <a:srgbClr val="7030A0"/>
                </a:solidFill>
                <a:effectLst/>
                <a:latin typeface="Times New Roman" panose="02020603050405020304" pitchFamily="18" charset="0"/>
                <a:cs typeface="Times New Roman" panose="02020603050405020304" pitchFamily="18" charset="0"/>
              </a:rPr>
              <a:t>150 MeV radial (main) FFAG</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dirty="0"/>
          </a:p>
        </p:txBody>
      </p:sp>
      <p:pic>
        <p:nvPicPr>
          <p:cNvPr id="21" name="Picture 20">
            <a:extLst>
              <a:ext uri="{FF2B5EF4-FFF2-40B4-BE49-F238E27FC236}">
                <a16:creationId xmlns:a16="http://schemas.microsoft.com/office/drawing/2014/main" id="{EB1D7512-9A09-1E75-2E67-D6F28B607C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830" y="4219236"/>
            <a:ext cx="3800543" cy="2025989"/>
          </a:xfrm>
          <a:prstGeom prst="rect">
            <a:avLst/>
          </a:prstGeom>
        </p:spPr>
      </p:pic>
      <p:sp>
        <p:nvSpPr>
          <p:cNvPr id="23" name="TextBox 22">
            <a:extLst>
              <a:ext uri="{FF2B5EF4-FFF2-40B4-BE49-F238E27FC236}">
                <a16:creationId xmlns:a16="http://schemas.microsoft.com/office/drawing/2014/main" id="{0D2087DF-48BF-5ACB-C8AF-47CE2157BD45}"/>
              </a:ext>
            </a:extLst>
          </p:cNvPr>
          <p:cNvSpPr txBox="1"/>
          <p:nvPr/>
        </p:nvSpPr>
        <p:spPr>
          <a:xfrm>
            <a:off x="228600" y="1005925"/>
            <a:ext cx="4724400" cy="1446550"/>
          </a:xfrm>
          <a:prstGeom prst="rect">
            <a:avLst/>
          </a:prstGeom>
          <a:noFill/>
        </p:spPr>
        <p:txBody>
          <a:bodyPr wrap="square">
            <a:spAutoFit/>
          </a:bodyPr>
          <a:lstStyle/>
          <a:p>
            <a:r>
              <a:rPr lang="ru-RU" sz="2200" b="1" i="0" u="none" strike="noStrike" dirty="0">
                <a:solidFill>
                  <a:srgbClr val="32339A"/>
                </a:solidFill>
                <a:effectLst/>
                <a:latin typeface="Times New Roman" panose="02020603050405020304" pitchFamily="18" charset="0"/>
                <a:cs typeface="Times New Roman" panose="02020603050405020304" pitchFamily="18" charset="0"/>
              </a:rPr>
              <a:t>Ускоритель с постоянным (как в циклотроне), но неоднородным полем, и переменной частотой ускоряющего поля.</a:t>
            </a:r>
            <a:endParaRPr lang="en-RU" sz="2200" b="1" dirty="0">
              <a:solidFill>
                <a:srgbClr val="32339A"/>
              </a:solidFill>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88426C78-4378-7864-18E7-28C385285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45" y="2545915"/>
            <a:ext cx="4713397" cy="1446549"/>
          </a:xfrm>
          <a:prstGeom prst="rect">
            <a:avLst/>
          </a:prstGeom>
        </p:spPr>
      </p:pic>
    </p:spTree>
    <p:extLst>
      <p:ext uri="{BB962C8B-B14F-4D97-AF65-F5344CB8AC3E}">
        <p14:creationId xmlns:p14="http://schemas.microsoft.com/office/powerpoint/2010/main" val="91806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838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pic>
        <p:nvPicPr>
          <p:cNvPr id="133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644"/>
          <a:stretch/>
        </p:blipFill>
        <p:spPr bwMode="auto">
          <a:xfrm>
            <a:off x="3978984" y="2057401"/>
            <a:ext cx="469562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0404" y="4343400"/>
            <a:ext cx="2972785" cy="191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F34248B-BCDD-E626-4D44-5D7B3EBE1E2D}"/>
              </a:ext>
            </a:extLst>
          </p:cNvPr>
          <p:cNvSpPr txBox="1"/>
          <p:nvPr/>
        </p:nvSpPr>
        <p:spPr>
          <a:xfrm>
            <a:off x="3978985" y="6172200"/>
            <a:ext cx="4479215" cy="646331"/>
          </a:xfrm>
          <a:prstGeom prst="rect">
            <a:avLst/>
          </a:prstGeom>
          <a:noFill/>
        </p:spPr>
        <p:txBody>
          <a:bodyPr wrap="square">
            <a:spAutoFit/>
          </a:bodyPr>
          <a:lstStyle/>
          <a:p>
            <a:pPr algn="ctr"/>
            <a:r>
              <a:rPr lang="en-RU" sz="1200" b="1" dirty="0">
                <a:latin typeface="Times New Roman" panose="02020603050405020304" pitchFamily="18" charset="0"/>
                <a:cs typeface="Times New Roman" panose="02020603050405020304" pitchFamily="18" charset="0"/>
              </a:rPr>
              <a:t>Для ультрарелятивистских пучков равновесная фаза должна располагаться на спадающем склоне синусоиды ВЧ для выполнения автофазировки.</a:t>
            </a:r>
          </a:p>
        </p:txBody>
      </p:sp>
      <p:pic>
        <p:nvPicPr>
          <p:cNvPr id="1026" name="Picture 2">
            <a:extLst>
              <a:ext uri="{FF2B5EF4-FFF2-40B4-BE49-F238E27FC236}">
                <a16:creationId xmlns:a16="http://schemas.microsoft.com/office/drawing/2014/main" id="{5F78AECB-09E8-3E43-2772-7BD1904F51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50" t="4163" r="25000"/>
          <a:stretch/>
        </p:blipFill>
        <p:spPr bwMode="auto">
          <a:xfrm>
            <a:off x="326003" y="2133600"/>
            <a:ext cx="3407797" cy="4141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DDB58F-0394-0B25-0973-E881BBE6024B}"/>
              </a:ext>
            </a:extLst>
          </p:cNvPr>
          <p:cNvSpPr txBox="1"/>
          <p:nvPr/>
        </p:nvSpPr>
        <p:spPr>
          <a:xfrm>
            <a:off x="326004" y="6298971"/>
            <a:ext cx="3407796" cy="430887"/>
          </a:xfrm>
          <a:prstGeom prst="rect">
            <a:avLst/>
          </a:prstGeom>
          <a:noFill/>
        </p:spPr>
        <p:txBody>
          <a:bodyPr wrap="square">
            <a:spAutoFit/>
          </a:bodyPr>
          <a:lstStyle/>
          <a:p>
            <a:pPr algn="ctr"/>
            <a:r>
              <a:rPr lang="ru-RU" sz="2200" b="1" dirty="0">
                <a:solidFill>
                  <a:schemeClr val="accent2"/>
                </a:solidFill>
                <a:latin typeface="Times New Roman" panose="02020603050405020304" pitchFamily="18" charset="0"/>
                <a:cs typeface="Times New Roman" panose="02020603050405020304" pitchFamily="18" charset="0"/>
              </a:rPr>
              <a:t>Академик В.И. </a:t>
            </a:r>
            <a:r>
              <a:rPr lang="ru-RU" sz="2200" b="1" i="0" u="none" strike="noStrike" dirty="0">
                <a:solidFill>
                  <a:schemeClr val="accent2"/>
                </a:solidFill>
                <a:effectLst/>
                <a:latin typeface="Times New Roman" panose="02020603050405020304" pitchFamily="18" charset="0"/>
                <a:cs typeface="Times New Roman" panose="02020603050405020304" pitchFamily="18" charset="0"/>
              </a:rPr>
              <a:t>Векслер</a:t>
            </a:r>
            <a:endParaRPr lang="en-RU" sz="2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7884271-3FD3-A9A0-6939-D63F9963870B}"/>
              </a:ext>
            </a:extLst>
          </p:cNvPr>
          <p:cNvSpPr txBox="1"/>
          <p:nvPr/>
        </p:nvSpPr>
        <p:spPr>
          <a:xfrm>
            <a:off x="175574" y="838200"/>
            <a:ext cx="8739826" cy="1077218"/>
          </a:xfrm>
          <a:prstGeom prst="rect">
            <a:avLst/>
          </a:prstGeom>
          <a:noFill/>
        </p:spPr>
        <p:txBody>
          <a:bodyPr wrap="square">
            <a:spAutoFit/>
          </a:body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Автофазировка – механизм, обеспечивающий среднее возрастание энергии частиц, движение которых не синхронно с ускоряющим полем. Существование такого механизма позволяет распространить принцип резонансного ускорения частиц на релятивистскую область энергий, не вступая в противоречие с требованием устойчивости орбиты.</a:t>
            </a:r>
          </a:p>
        </p:txBody>
      </p:sp>
      <p:sp>
        <p:nvSpPr>
          <p:cNvPr id="6" name="Slide Number Placeholder 5">
            <a:extLst>
              <a:ext uri="{FF2B5EF4-FFF2-40B4-BE49-F238E27FC236}">
                <a16:creationId xmlns:a16="http://schemas.microsoft.com/office/drawing/2014/main" id="{6DDA7433-5C83-0035-3EB6-4FF86795D1CA}"/>
              </a:ext>
            </a:extLst>
          </p:cNvPr>
          <p:cNvSpPr>
            <a:spLocks noGrp="1"/>
          </p:cNvSpPr>
          <p:nvPr>
            <p:ph type="sldNum" sz="quarter" idx="12"/>
          </p:nvPr>
        </p:nvSpPr>
        <p:spPr/>
        <p:txBody>
          <a:bodyPr/>
          <a:lstStyle/>
          <a:p>
            <a:pPr>
              <a:defRPr/>
            </a:pPr>
            <a:fld id="{D7CB4128-4830-4FC5-B4CF-1286CE3A61F3}" type="slidenum">
              <a:rPr lang="ru-RU" altLang="ru-RU" smtClean="0"/>
              <a:pPr>
                <a:defRPr/>
              </a:pPr>
              <a:t>12</a:t>
            </a:fld>
            <a:endParaRPr lang="ru-RU" alt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1219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Критическая энергия</a:t>
            </a:r>
          </a:p>
        </p:txBody>
      </p:sp>
      <p:sp>
        <p:nvSpPr>
          <p:cNvPr id="3" name="TextBox 2">
            <a:extLst>
              <a:ext uri="{FF2B5EF4-FFF2-40B4-BE49-F238E27FC236}">
                <a16:creationId xmlns:a16="http://schemas.microsoft.com/office/drawing/2014/main" id="{E1DEC5EA-9B4E-E6FF-7B06-0F5B29769B41}"/>
              </a:ext>
            </a:extLst>
          </p:cNvPr>
          <p:cNvSpPr txBox="1"/>
          <p:nvPr/>
        </p:nvSpPr>
        <p:spPr>
          <a:xfrm>
            <a:off x="455951" y="1143000"/>
            <a:ext cx="8535648" cy="1938992"/>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С ростом энергии (импульса) частота обращения частицы по орбите в синхротронах сначала растет, а затем, по достижении некоторо</a:t>
            </a:r>
            <a:r>
              <a:rPr lang="ru-RU" sz="2400" b="1" dirty="0">
                <a:solidFill>
                  <a:schemeClr val="accent2"/>
                </a:solidFill>
                <a:latin typeface="Times New Roman" panose="02020603050405020304" pitchFamily="18" charset="0"/>
              </a:rPr>
              <a:t>й</a:t>
            </a:r>
            <a:r>
              <a:rPr lang="ru-RU" sz="2400" b="1" dirty="0">
                <a:solidFill>
                  <a:schemeClr val="accent2"/>
                </a:solidFill>
                <a:effectLst/>
                <a:latin typeface="Times New Roman" panose="02020603050405020304" pitchFamily="18" charset="0"/>
              </a:rPr>
              <a:t> энергии, падает</a:t>
            </a:r>
            <a:r>
              <a:rPr lang="en-US" sz="2400" b="1" dirty="0">
                <a:solidFill>
                  <a:schemeClr val="accent2"/>
                </a:solidFill>
                <a:latin typeface="Times New Roman" panose="02020603050405020304" pitchFamily="18" charset="0"/>
              </a:rPr>
              <a:t>.</a:t>
            </a:r>
          </a:p>
          <a:p>
            <a:endParaRPr lang="en-US" sz="2400" b="1" dirty="0">
              <a:solidFill>
                <a:schemeClr val="accent2"/>
              </a:solidFill>
              <a:effectLst/>
              <a:latin typeface="Times New Roman" panose="02020603050405020304" pitchFamily="18" charset="0"/>
              <a:cs typeface="Times New Roman" panose="02020603050405020304" pitchFamily="18" charset="0"/>
            </a:endParaRPr>
          </a:p>
          <a:p>
            <a:r>
              <a:rPr lang="ru-RU" sz="2400" b="1" dirty="0">
                <a:solidFill>
                  <a:schemeClr val="accent2"/>
                </a:solidFill>
                <a:effectLst/>
                <a:latin typeface="Times New Roman" panose="02020603050405020304" pitchFamily="18" charset="0"/>
                <a:cs typeface="Times New Roman" panose="02020603050405020304" pitchFamily="18" charset="0"/>
              </a:rPr>
              <a:t>Эта энергия называется </a:t>
            </a:r>
            <a:r>
              <a:rPr lang="ru-RU" sz="2400" b="1" dirty="0">
                <a:solidFill>
                  <a:srgbClr val="FF3300"/>
                </a:solidFill>
                <a:effectLst/>
                <a:latin typeface="Times New Roman" panose="02020603050405020304" pitchFamily="18" charset="0"/>
                <a:cs typeface="Times New Roman" panose="02020603050405020304" pitchFamily="18" charset="0"/>
              </a:rPr>
              <a:t>критическо</a:t>
            </a:r>
            <a:r>
              <a:rPr lang="ru-RU" sz="2400" b="1" dirty="0">
                <a:solidFill>
                  <a:srgbClr val="FF3300"/>
                </a:solidFill>
                <a:latin typeface="Times New Roman" panose="02020603050405020304" pitchFamily="18" charset="0"/>
                <a:cs typeface="Times New Roman" panose="02020603050405020304" pitchFamily="18" charset="0"/>
              </a:rPr>
              <a:t>й</a:t>
            </a:r>
            <a:r>
              <a:rPr lang="en-US" sz="2400" b="1" dirty="0">
                <a:solidFill>
                  <a:schemeClr val="accent2"/>
                </a:solidFill>
                <a:effectLst/>
                <a:latin typeface="Times New Roman" panose="02020603050405020304" pitchFamily="18" charset="0"/>
                <a:cs typeface="Times New Roman" panose="02020603050405020304" pitchFamily="18" charset="0"/>
              </a:rPr>
              <a:t>:</a:t>
            </a:r>
            <a:endParaRPr lang="ru-RU" sz="2400" b="1" dirty="0">
              <a:solidFill>
                <a:schemeClr val="accent2"/>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5D05B7B-461E-8854-E939-7EDBE68485BE}"/>
              </a:ext>
            </a:extLst>
          </p:cNvPr>
          <p:cNvSpPr txBox="1"/>
          <p:nvPr/>
        </p:nvSpPr>
        <p:spPr>
          <a:xfrm>
            <a:off x="455950" y="4343400"/>
            <a:ext cx="8535649" cy="2308324"/>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Коэффициент </a:t>
            </a:r>
            <a:r>
              <a:rPr lang="el-GR" sz="2400" b="1" dirty="0">
                <a:solidFill>
                  <a:schemeClr val="accent2"/>
                </a:solidFill>
                <a:effectLst/>
                <a:latin typeface="Times New Roman" panose="02020603050405020304" pitchFamily="18" charset="0"/>
              </a:rPr>
              <a:t>α </a:t>
            </a:r>
            <a:r>
              <a:rPr lang="ru-RU" sz="2400" b="1" dirty="0">
                <a:solidFill>
                  <a:schemeClr val="accent2"/>
                </a:solidFill>
                <a:effectLst/>
                <a:latin typeface="Times New Roman" panose="02020603050405020304" pitchFamily="18" charset="0"/>
              </a:rPr>
              <a:t>называется </a:t>
            </a:r>
            <a:r>
              <a:rPr lang="ru-RU" sz="2400" b="1" dirty="0">
                <a:solidFill>
                  <a:srgbClr val="FF3300"/>
                </a:solidFill>
                <a:effectLst/>
                <a:latin typeface="Times New Roman" panose="02020603050405020304" pitchFamily="18" charset="0"/>
              </a:rPr>
              <a:t>коэффициентом расширения орбит.</a:t>
            </a:r>
          </a:p>
          <a:p>
            <a:endParaRPr lang="ru-RU" sz="2400" b="1" dirty="0">
              <a:solidFill>
                <a:srgbClr val="FF3300"/>
              </a:solidFill>
              <a:effectLst/>
              <a:latin typeface="Times New Roman" panose="02020603050405020304" pitchFamily="18" charset="0"/>
            </a:endParaRPr>
          </a:p>
          <a:p>
            <a:r>
              <a:rPr lang="ru-RU" sz="2400" b="1" dirty="0">
                <a:solidFill>
                  <a:schemeClr val="accent2"/>
                </a:solidFill>
                <a:effectLst/>
                <a:latin typeface="Times New Roman" panose="02020603050405020304" pitchFamily="18" charset="0"/>
              </a:rPr>
              <a:t>Зависимость частоты обращения от импульса определяется двумя факторами: ростом скорости частицы и ростом длины орбиты </a:t>
            </a:r>
            <a:endParaRPr lang="ru-RU" sz="2400" b="1" dirty="0">
              <a:solidFill>
                <a:schemeClr val="accent2"/>
              </a:solidFill>
              <a:effectLst/>
            </a:endParaRPr>
          </a:p>
        </p:txBody>
      </p:sp>
      <p:pic>
        <p:nvPicPr>
          <p:cNvPr id="9" name="Picture 8">
            <a:extLst>
              <a:ext uri="{FF2B5EF4-FFF2-40B4-BE49-F238E27FC236}">
                <a16:creationId xmlns:a16="http://schemas.microsoft.com/office/drawing/2014/main" id="{A299B6B3-3D40-CFF9-FF37-A90EABDB1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468" y="3257033"/>
            <a:ext cx="4626565" cy="1010167"/>
          </a:xfrm>
          <a:prstGeom prst="rect">
            <a:avLst/>
          </a:prstGeom>
        </p:spPr>
      </p:pic>
      <p:sp>
        <p:nvSpPr>
          <p:cNvPr id="2" name="Slide Number Placeholder 1">
            <a:extLst>
              <a:ext uri="{FF2B5EF4-FFF2-40B4-BE49-F238E27FC236}">
                <a16:creationId xmlns:a16="http://schemas.microsoft.com/office/drawing/2014/main" id="{EEB2DA09-D7BE-CD88-F1A9-80DEC5BE9423}"/>
              </a:ext>
            </a:extLst>
          </p:cNvPr>
          <p:cNvSpPr>
            <a:spLocks noGrp="1"/>
          </p:cNvSpPr>
          <p:nvPr>
            <p:ph type="sldNum" sz="quarter" idx="12"/>
          </p:nvPr>
        </p:nvSpPr>
        <p:spPr/>
        <p:txBody>
          <a:bodyPr/>
          <a:lstStyle/>
          <a:p>
            <a:pPr>
              <a:defRPr/>
            </a:pPr>
            <a:fld id="{D7CB4128-4830-4FC5-B4CF-1286CE3A61F3}" type="slidenum">
              <a:rPr lang="ru-RU" altLang="ru-RU" smtClean="0"/>
              <a:pPr>
                <a:defRPr/>
              </a:pPr>
              <a:t>13</a:t>
            </a:fld>
            <a:endParaRPr lang="ru-RU" altLang="ru-RU"/>
          </a:p>
        </p:txBody>
      </p:sp>
    </p:spTree>
    <p:extLst>
      <p:ext uri="{BB962C8B-B14F-4D97-AF65-F5344CB8AC3E}">
        <p14:creationId xmlns:p14="http://schemas.microsoft.com/office/powerpoint/2010/main" val="188554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762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sp>
        <p:nvSpPr>
          <p:cNvPr id="3" name="TextBox 2">
            <a:extLst>
              <a:ext uri="{FF2B5EF4-FFF2-40B4-BE49-F238E27FC236}">
                <a16:creationId xmlns:a16="http://schemas.microsoft.com/office/drawing/2014/main" id="{42C8D831-4711-C709-70EE-D5A6D3411D8D}"/>
              </a:ext>
            </a:extLst>
          </p:cNvPr>
          <p:cNvSpPr txBox="1"/>
          <p:nvPr/>
        </p:nvSpPr>
        <p:spPr>
          <a:xfrm>
            <a:off x="457200" y="1566971"/>
            <a:ext cx="4648200" cy="5170646"/>
          </a:xfrm>
          <a:prstGeom prst="rect">
            <a:avLst/>
          </a:prstGeom>
          <a:noFill/>
        </p:spPr>
        <p:txBody>
          <a:bodyPr wrap="square">
            <a:spAutoFit/>
          </a:bodyPr>
          <a:lstStyle/>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E&lt;E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энергией меньшей синхронной имеет меньшую частоту обращения, отстает по фазе ВЧ напряжения, попадает в более сильное поле, получает больший прирост энергии </a:t>
            </a:r>
          </a:p>
          <a:p>
            <a:endParaRPr lang="ru-RU" sz="22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E&gt;E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энергией меньшей синхронной имеет большую частоту обращения, опережает по фазе ВЧ напряжение, попадает в менее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меньшии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p:txBody>
      </p:sp>
      <p:pic>
        <p:nvPicPr>
          <p:cNvPr id="5" name="Picture 4">
            <a:extLst>
              <a:ext uri="{FF2B5EF4-FFF2-40B4-BE49-F238E27FC236}">
                <a16:creationId xmlns:a16="http://schemas.microsoft.com/office/drawing/2014/main" id="{C5BC1A7B-E9B4-31ED-FB33-600A68649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229" y="4152294"/>
            <a:ext cx="3719552" cy="2705706"/>
          </a:xfrm>
          <a:prstGeom prst="rect">
            <a:avLst/>
          </a:prstGeom>
        </p:spPr>
      </p:pic>
      <p:pic>
        <p:nvPicPr>
          <p:cNvPr id="7" name="Picture 6">
            <a:extLst>
              <a:ext uri="{FF2B5EF4-FFF2-40B4-BE49-F238E27FC236}">
                <a16:creationId xmlns:a16="http://schemas.microsoft.com/office/drawing/2014/main" id="{6092CF6C-D3E4-010F-DF86-4E44DA1DD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229" y="1198161"/>
            <a:ext cx="3719551" cy="2954133"/>
          </a:xfrm>
          <a:prstGeom prst="rect">
            <a:avLst/>
          </a:prstGeom>
        </p:spPr>
      </p:pic>
      <p:sp>
        <p:nvSpPr>
          <p:cNvPr id="9" name="TextBox 8">
            <a:extLst>
              <a:ext uri="{FF2B5EF4-FFF2-40B4-BE49-F238E27FC236}">
                <a16:creationId xmlns:a16="http://schemas.microsoft.com/office/drawing/2014/main" id="{D1F0FB73-F389-B426-D3FA-0F474D069C5F}"/>
              </a:ext>
            </a:extLst>
          </p:cNvPr>
          <p:cNvSpPr txBox="1"/>
          <p:nvPr/>
        </p:nvSpPr>
        <p:spPr>
          <a:xfrm>
            <a:off x="381000" y="685800"/>
            <a:ext cx="8443580" cy="769441"/>
          </a:xfrm>
          <a:prstGeom prst="rect">
            <a:avLst/>
          </a:prstGeom>
          <a:noFill/>
        </p:spPr>
        <p:txBody>
          <a:bodyPr wrap="square">
            <a:spAutoFit/>
          </a:bodyPr>
          <a:lstStyle/>
          <a:p>
            <a:r>
              <a:rPr lang="en-US" sz="2200" b="1" i="0" u="none" strike="noStrike" dirty="0">
                <a:solidFill>
                  <a:srgbClr val="1A1A1A"/>
                </a:solidFill>
                <a:effectLst/>
                <a:latin typeface="Times New Roman" panose="02020603050405020304" pitchFamily="18" charset="0"/>
                <a:cs typeface="Times New Roman" panose="02020603050405020304" pitchFamily="18" charset="0"/>
              </a:rPr>
              <a:t>- </a:t>
            </a:r>
            <a:r>
              <a:rPr lang="ru-RU" sz="2200" b="1" i="0" u="none" strike="noStrike" dirty="0">
                <a:solidFill>
                  <a:srgbClr val="1A1A1A"/>
                </a:solidFill>
                <a:effectLst/>
                <a:latin typeface="Times New Roman" panose="02020603050405020304" pitchFamily="18" charset="0"/>
                <a:cs typeface="Times New Roman" panose="02020603050405020304" pitchFamily="18" charset="0"/>
              </a:rPr>
              <a:t>при незначительных отклонениях от резонанса фазировка частиц осуществится автоматически</a:t>
            </a:r>
            <a:endParaRPr lang="en-RU" sz="22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7E0CE69-DA8D-065D-5075-E2FB70226D5E}"/>
              </a:ext>
            </a:extLst>
          </p:cNvPr>
          <p:cNvSpPr>
            <a:spLocks noGrp="1"/>
          </p:cNvSpPr>
          <p:nvPr>
            <p:ph type="sldNum" sz="quarter" idx="12"/>
          </p:nvPr>
        </p:nvSpPr>
        <p:spPr/>
        <p:txBody>
          <a:bodyPr/>
          <a:lstStyle/>
          <a:p>
            <a:pPr>
              <a:defRPr/>
            </a:pPr>
            <a:fld id="{D7CB4128-4830-4FC5-B4CF-1286CE3A61F3}" type="slidenum">
              <a:rPr lang="ru-RU" altLang="ru-RU" smtClean="0"/>
              <a:pPr>
                <a:defRPr/>
              </a:pPr>
              <a:t>14</a:t>
            </a:fld>
            <a:endParaRPr lang="ru-RU" altLang="ru-RU"/>
          </a:p>
        </p:txBody>
      </p:sp>
    </p:spTree>
    <p:extLst>
      <p:ext uri="{BB962C8B-B14F-4D97-AF65-F5344CB8AC3E}">
        <p14:creationId xmlns:p14="http://schemas.microsoft.com/office/powerpoint/2010/main" val="282990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371600" y="0"/>
            <a:ext cx="64008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(слабая фокусировка)</a:t>
            </a:r>
          </a:p>
        </p:txBody>
      </p:sp>
      <p:sp>
        <p:nvSpPr>
          <p:cNvPr id="3" name="TextBox 2">
            <a:extLst>
              <a:ext uri="{FF2B5EF4-FFF2-40B4-BE49-F238E27FC236}">
                <a16:creationId xmlns:a16="http://schemas.microsoft.com/office/drawing/2014/main" id="{4B83FEE2-EFE0-D25C-8240-58A5CE9DBE9D}"/>
              </a:ext>
            </a:extLst>
          </p:cNvPr>
          <p:cNvSpPr txBox="1"/>
          <p:nvPr/>
        </p:nvSpPr>
        <p:spPr>
          <a:xfrm>
            <a:off x="4724400" y="1295400"/>
            <a:ext cx="4267200" cy="5078313"/>
          </a:xfrm>
          <a:prstGeom prst="rect">
            <a:avLst/>
          </a:prstGeom>
          <a:noFill/>
        </p:spPr>
        <p:txBody>
          <a:bodyPr wrap="square">
            <a:spAutoFit/>
          </a:bodyPr>
          <a:lstStyle/>
          <a:p>
            <a:pPr marL="285750" indent="-285750">
              <a:buFont typeface="Arial" panose="020B0604020202020204" pitchFamily="34" charset="0"/>
              <a:buChar char="•"/>
            </a:pPr>
            <a:r>
              <a:rPr lang="ru-RU" b="1" dirty="0">
                <a:solidFill>
                  <a:schemeClr val="accent2"/>
                </a:solidFill>
                <a:effectLst/>
                <a:latin typeface="Times New Roman" panose="02020603050405020304" pitchFamily="18" charset="0"/>
                <a:cs typeface="Times New Roman" panose="02020603050405020304" pitchFamily="18" charset="0"/>
              </a:rPr>
              <a:t>ведущее поле с радиальной фокусировкой (как у бетатрона) растет по мере роста энергии частицы </a:t>
            </a:r>
            <a:endParaRPr lang="en-US"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dirty="0">
                <a:solidFill>
                  <a:schemeClr val="accent2"/>
                </a:solidFill>
                <a:effectLst/>
                <a:latin typeface="Times New Roman" panose="02020603050405020304" pitchFamily="18" charset="0"/>
                <a:cs typeface="Times New Roman" panose="02020603050405020304" pitchFamily="18" charset="0"/>
              </a:rPr>
              <a:t>частота ВЧ подстраивается под частоту обращения</a:t>
            </a:r>
            <a:endParaRPr lang="en-US"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dirty="0">
                <a:solidFill>
                  <a:srgbClr val="7030A0"/>
                </a:solidFill>
                <a:effectLst/>
                <a:latin typeface="Times New Roman" panose="02020603050405020304" pitchFamily="18" charset="0"/>
                <a:cs typeface="Times New Roman" panose="02020603050405020304" pitchFamily="18" charset="0"/>
              </a:rPr>
              <a:t>принцип автофазировки Векслера</a:t>
            </a:r>
            <a:endParaRPr lang="en-US" b="1" dirty="0">
              <a:solidFill>
                <a:srgbClr val="7030A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b="1" kern="0" dirty="0">
                <a:solidFill>
                  <a:srgbClr val="FF3300"/>
                </a:solidFill>
                <a:effectLst/>
                <a:latin typeface="Times New Roman" panose="02020603050405020304" pitchFamily="18" charset="0"/>
                <a:ea typeface="Times New Roman" panose="02020603050405020304" pitchFamily="18" charset="0"/>
                <a:cs typeface="Times New Roman" panose="02020603050405020304" pitchFamily="18" charset="0"/>
              </a:rPr>
              <a:t>поперечный размер пучка растёт с энергией, а значит растёт размер вакуумной камеры и магнитных элементов</a:t>
            </a: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cs typeface="Times New Roman" panose="02020603050405020304" pitchFamily="18" charset="0"/>
              </a:rPr>
              <a:t>и</a:t>
            </a:r>
            <a:r>
              <a:rPr lang="ru-RU" b="1" kern="0" dirty="0">
                <a:solidFill>
                  <a:schemeClr val="accent2"/>
                </a:solidFill>
                <a:effectLst/>
                <a:latin typeface="Times New Roman" panose="02020603050405020304" pitchFamily="18" charset="0"/>
                <a:cs typeface="Times New Roman" panose="02020603050405020304" pitchFamily="18" charset="0"/>
              </a:rPr>
              <a:t>мпульс части</a:t>
            </a:r>
            <a:r>
              <a:rPr lang="ru-RU" b="1" kern="0" dirty="0">
                <a:solidFill>
                  <a:schemeClr val="accent2"/>
                </a:solidFill>
                <a:latin typeface="Times New Roman" panose="02020603050405020304" pitchFamily="18" charset="0"/>
                <a:cs typeface="Times New Roman" panose="02020603050405020304" pitchFamily="18" charset="0"/>
              </a:rPr>
              <a:t>цы (и энергия) пропорционален индукции поля (ограничено насыщением железа) в поворотных магнитах и радиусу равновесной орбиты =</a:t>
            </a:r>
            <a:r>
              <a:rPr lang="en-US" b="1" kern="0" dirty="0">
                <a:solidFill>
                  <a:schemeClr val="accent2"/>
                </a:solidFill>
                <a:latin typeface="Times New Roman" panose="02020603050405020304" pitchFamily="18" charset="0"/>
                <a:cs typeface="Times New Roman" panose="02020603050405020304" pitchFamily="18" charset="0"/>
              </a:rPr>
              <a:t>&gt;</a:t>
            </a:r>
            <a:r>
              <a:rPr lang="ru-RU" b="1" kern="0" dirty="0">
                <a:solidFill>
                  <a:schemeClr val="accent2"/>
                </a:solidFill>
                <a:latin typeface="Times New Roman" panose="02020603050405020304" pitchFamily="18" charset="0"/>
                <a:cs typeface="Times New Roman" panose="02020603050405020304" pitchFamily="18" charset="0"/>
              </a:rPr>
              <a:t> нужно увеличивать радиус кольца, для достижения максимума по энергии.</a:t>
            </a:r>
            <a:endParaRPr lang="ru-RU" b="1" dirty="0">
              <a:solidFill>
                <a:schemeClr val="accent2"/>
              </a:solidFill>
              <a:effectLst/>
              <a:latin typeface="Times New Roman" panose="02020603050405020304" pitchFamily="18" charset="0"/>
              <a:cs typeface="Times New Roman" panose="02020603050405020304" pitchFamily="18" charset="0"/>
            </a:endParaRPr>
          </a:p>
        </p:txBody>
      </p:sp>
      <p:pic>
        <p:nvPicPr>
          <p:cNvPr id="2" name="Picture 8">
            <a:extLst>
              <a:ext uri="{FF2B5EF4-FFF2-40B4-BE49-F238E27FC236}">
                <a16:creationId xmlns:a16="http://schemas.microsoft.com/office/drawing/2014/main" id="{8D1A0A94-FB75-6C51-11B8-C53966389C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76"/>
          <a:stretch/>
        </p:blipFill>
        <p:spPr bwMode="auto">
          <a:xfrm>
            <a:off x="762000" y="4640997"/>
            <a:ext cx="2801874" cy="20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EA657F9A-BAFC-0FA2-4F1F-8ACBBAF0D4E7}"/>
              </a:ext>
            </a:extLst>
          </p:cNvPr>
          <p:cNvSpPr>
            <a:spLocks noGrp="1"/>
          </p:cNvSpPr>
          <p:nvPr>
            <p:ph type="sldNum" sz="quarter" idx="12"/>
          </p:nvPr>
        </p:nvSpPr>
        <p:spPr>
          <a:xfrm>
            <a:off x="6934200" y="6498312"/>
            <a:ext cx="2133600" cy="359688"/>
          </a:xfrm>
        </p:spPr>
        <p:txBody>
          <a:bodyPr/>
          <a:lstStyle/>
          <a:p>
            <a:pPr>
              <a:defRPr/>
            </a:pPr>
            <a:fld id="{D7CB4128-4830-4FC5-B4CF-1286CE3A61F3}" type="slidenum">
              <a:rPr lang="ru-RU" altLang="ru-RU" smtClean="0"/>
              <a:pPr>
                <a:defRPr/>
              </a:pPr>
              <a:t>15</a:t>
            </a:fld>
            <a:endParaRPr lang="ru-RU" altLang="ru-RU"/>
          </a:p>
        </p:txBody>
      </p:sp>
      <p:pic>
        <p:nvPicPr>
          <p:cNvPr id="1026" name="Picture 2">
            <a:extLst>
              <a:ext uri="{FF2B5EF4-FFF2-40B4-BE49-F238E27FC236}">
                <a16:creationId xmlns:a16="http://schemas.microsoft.com/office/drawing/2014/main" id="{30BFB4E8-AE3B-2B89-4876-C0583DE68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0" y="1143000"/>
            <a:ext cx="4470400"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2DD78B-116B-9E8D-FA76-7C4BFA54B296}"/>
              </a:ext>
            </a:extLst>
          </p:cNvPr>
          <p:cNvSpPr txBox="1"/>
          <p:nvPr/>
        </p:nvSpPr>
        <p:spPr>
          <a:xfrm>
            <a:off x="90409" y="3733800"/>
            <a:ext cx="4481591" cy="830997"/>
          </a:xfrm>
          <a:prstGeom prst="rect">
            <a:avLst/>
          </a:prstGeom>
          <a:noFill/>
        </p:spPr>
        <p:txBody>
          <a:bodyPr wrap="square">
            <a:spAutoFit/>
          </a:bodyPr>
          <a:lstStyle/>
          <a:p>
            <a:pPr algn="ctr"/>
            <a:r>
              <a:rPr lang="ru-RU" sz="1200" i="0" u="none" strike="noStrike" dirty="0">
                <a:solidFill>
                  <a:srgbClr val="1A1A1A"/>
                </a:solidFill>
                <a:effectLst/>
                <a:latin typeface="Times New Roman" panose="02020603050405020304" pitchFamily="18" charset="0"/>
                <a:cs typeface="Times New Roman" panose="02020603050405020304" pitchFamily="18" charset="0"/>
              </a:rPr>
              <a:t>1 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основная орбита;</a:t>
            </a:r>
            <a:r>
              <a:rPr lang="en-US" sz="1200" i="0" u="none" strike="noStrike" dirty="0">
                <a:solidFill>
                  <a:srgbClr val="1A1A1A"/>
                </a:solidFill>
                <a:effectLst/>
                <a:latin typeface="Times New Roman" panose="02020603050405020304" pitchFamily="18" charset="0"/>
                <a:cs typeface="Times New Roman" panose="02020603050405020304" pitchFamily="18" charset="0"/>
              </a:rPr>
              <a:t> </a:t>
            </a:r>
            <a:r>
              <a:rPr lang="ru-RU" sz="1200" i="0" u="none" strike="noStrike" dirty="0">
                <a:solidFill>
                  <a:srgbClr val="1A1A1A"/>
                </a:solidFill>
                <a:effectLst/>
                <a:latin typeface="Times New Roman" panose="02020603050405020304" pitchFamily="18" charset="0"/>
                <a:cs typeface="Times New Roman" panose="02020603050405020304" pitchFamily="18" charset="0"/>
              </a:rPr>
              <a:t>2 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сектор (квадрант) электромагнита; 3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вакуумная камера; 4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ярмо электромагнита; 5</a:t>
            </a:r>
            <a:r>
              <a:rPr lang="en-US" sz="1200" i="0" u="none" strike="noStrike" dirty="0">
                <a:solidFill>
                  <a:srgbClr val="1A1A1A"/>
                </a:solidFill>
                <a:effectLst/>
                <a:latin typeface="Times New Roman" panose="02020603050405020304" pitchFamily="18" charset="0"/>
                <a:cs typeface="Times New Roman" panose="02020603050405020304" pitchFamily="18" charset="0"/>
              </a:rPr>
              <a:t> -</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обмотка электромагнита; 6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пучок частиц; 7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ускоритель-инжектор и устройство ввод</a:t>
            </a:r>
            <a:r>
              <a:rPr lang="ru-RU" sz="1200" dirty="0">
                <a:solidFill>
                  <a:srgbClr val="1A1A1A"/>
                </a:solidFill>
                <a:latin typeface="Times New Roman" panose="02020603050405020304" pitchFamily="18" charset="0"/>
                <a:cs typeface="Times New Roman" panose="02020603050405020304" pitchFamily="18" charset="0"/>
              </a:rPr>
              <a:t>а</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a:t>
            </a:r>
            <a:endParaRPr lang="en-RU"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Синхрофазотрон, 1957</a:t>
            </a:r>
          </a:p>
        </p:txBody>
      </p:sp>
      <p:sp>
        <p:nvSpPr>
          <p:cNvPr id="15363" name="Rectangle 3"/>
          <p:cNvSpPr>
            <a:spLocks noGrp="1" noChangeArrowheads="1"/>
          </p:cNvSpPr>
          <p:nvPr>
            <p:ph type="body" idx="1"/>
          </p:nvPr>
        </p:nvSpPr>
        <p:spPr>
          <a:xfrm>
            <a:off x="177651" y="4339585"/>
            <a:ext cx="5791200" cy="2438400"/>
          </a:xfrm>
        </p:spPr>
        <p:txBody>
          <a:bodyPr/>
          <a:lstStyle/>
          <a:p>
            <a:pPr>
              <a:buClr>
                <a:srgbClr val="FF3300"/>
              </a:buClr>
              <a:buFont typeface="Wingdings" panose="05000000000000000000" pitchFamily="2" charset="2"/>
              <a:buChar char="Ø"/>
            </a:pPr>
            <a:r>
              <a:rPr lang="ru-RU" altLang="ru-RU" sz="1400" b="1" dirty="0">
                <a:solidFill>
                  <a:srgbClr val="FF0000"/>
                </a:solidFill>
                <a:latin typeface="Times New Roman" panose="02020603050405020304" pitchFamily="18" charset="0"/>
              </a:rPr>
              <a:t>Циклический ускоритель с постоянной длиной равновесной орбиты. Чтобы частицы в процессе ускорения оставались на той же орбите, изменяется как ведущее магнитное поле, так и частота ускоряющего электрического поля</a:t>
            </a: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Большинство современных циклических ускорителей являются </a:t>
            </a:r>
            <a:r>
              <a:rPr lang="ru-RU" altLang="ru-RU" sz="1400" b="1" dirty="0">
                <a:solidFill>
                  <a:srgbClr val="FF0000"/>
                </a:solidFill>
                <a:latin typeface="Times New Roman" panose="02020603050405020304" pitchFamily="18" charset="0"/>
              </a:rPr>
              <a:t>сильнофокусирующими синхрофазотронами</a:t>
            </a:r>
            <a:endParaRPr lang="ru-RU" altLang="ru-RU" sz="1400" b="1" dirty="0">
              <a:solidFill>
                <a:schemeClr val="accent2"/>
              </a:solidFill>
              <a:latin typeface="Times New Roman" panose="02020603050405020304" pitchFamily="18" charset="0"/>
            </a:endParaRP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Средний диаметр магнита – 60 м. Вес – 36000 т</a:t>
            </a:r>
            <a:r>
              <a:rPr lang="en-US" altLang="ru-RU" sz="1400" b="1" dirty="0">
                <a:solidFill>
                  <a:schemeClr val="accent2"/>
                </a:solidFill>
                <a:latin typeface="Times New Roman" panose="02020603050405020304" pitchFamily="18" charset="0"/>
              </a:rPr>
              <a:t> (</a:t>
            </a:r>
            <a:r>
              <a:rPr lang="ru-RU" altLang="ru-RU" sz="1400" b="1" dirty="0">
                <a:solidFill>
                  <a:schemeClr val="accent2"/>
                </a:solidFill>
                <a:latin typeface="Times New Roman" panose="02020603050405020304" pitchFamily="18" charset="0"/>
              </a:rPr>
              <a:t>в книге рекордов Гиннеса)</a:t>
            </a: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Общая мощность генераторов в импульсе – 140 МВт</a:t>
            </a: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Время цикла ускорения – 3,3 сек</a:t>
            </a:r>
            <a:endParaRPr lang="ru-RU" altLang="ru-RU" sz="1400" dirty="0">
              <a:solidFill>
                <a:schemeClr val="accent2"/>
              </a:solidFill>
              <a:latin typeface="Times New Roman" panose="02020603050405020304" pitchFamily="18" charset="0"/>
            </a:endParaRPr>
          </a:p>
        </p:txBody>
      </p:sp>
      <p:pic>
        <p:nvPicPr>
          <p:cNvPr id="15364" name="Picture 7" descr="ac3_l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75" y="1516119"/>
            <a:ext cx="4495800" cy="275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CF0A511-AC53-66AE-D078-673E0CB8BF59}"/>
              </a:ext>
            </a:extLst>
          </p:cNvPr>
          <p:cNvSpPr txBox="1"/>
          <p:nvPr/>
        </p:nvSpPr>
        <p:spPr>
          <a:xfrm>
            <a:off x="457200" y="619171"/>
            <a:ext cx="8534400" cy="830997"/>
          </a:xfrm>
          <a:prstGeom prst="rect">
            <a:avLst/>
          </a:prstGeom>
          <a:noFill/>
        </p:spPr>
        <p:txBody>
          <a:bodyPr wrap="square">
            <a:spAutoFit/>
          </a:bodyPr>
          <a:lstStyle/>
          <a:p>
            <a:pPr algn="ctr"/>
            <a:r>
              <a:rPr lang="ru-RU" sz="1600" b="1" dirty="0">
                <a:solidFill>
                  <a:srgbClr val="7030A0"/>
                </a:solidFill>
                <a:effectLst/>
                <a:latin typeface="Times New Roman" panose="02020603050405020304" pitchFamily="18" charset="0"/>
                <a:cs typeface="Times New Roman" panose="02020603050405020304" pitchFamily="18" charset="0"/>
              </a:rPr>
              <a:t>Научным руководителем проекта по созданию синхрофазотрона стал директор ЛВЭ ОИЯИ академик В. И. Векслер, открывший в 1944 году принцип автофазировки, благодаря чему и стало возможным создание столь мощной машины. </a:t>
            </a:r>
          </a:p>
        </p:txBody>
      </p:sp>
      <p:pic>
        <p:nvPicPr>
          <p:cNvPr id="9218" name="Picture 2">
            <a:extLst>
              <a:ext uri="{FF2B5EF4-FFF2-40B4-BE49-F238E27FC236}">
                <a16:creationId xmlns:a16="http://schemas.microsoft.com/office/drawing/2014/main" id="{8563C627-558B-7846-8DAE-E016C208D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415" y="4385440"/>
            <a:ext cx="2635250" cy="14057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Фото | Объединенный институт ядерных исследований">
            <a:extLst>
              <a:ext uri="{FF2B5EF4-FFF2-40B4-BE49-F238E27FC236}">
                <a16:creationId xmlns:a16="http://schemas.microsoft.com/office/drawing/2014/main" id="{A351573A-CAAD-8B56-F1B8-A8BBA563B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908235"/>
            <a:ext cx="1108946" cy="73564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6A1E076-8A67-7E23-58DC-352C775FF6AA}"/>
              </a:ext>
            </a:extLst>
          </p:cNvPr>
          <p:cNvSpPr>
            <a:spLocks noGrp="1"/>
          </p:cNvSpPr>
          <p:nvPr>
            <p:ph type="sldNum" sz="quarter" idx="12"/>
          </p:nvPr>
        </p:nvSpPr>
        <p:spPr/>
        <p:txBody>
          <a:bodyPr/>
          <a:lstStyle/>
          <a:p>
            <a:pPr>
              <a:defRPr/>
            </a:pPr>
            <a:fld id="{D7CB4128-4830-4FC5-B4CF-1286CE3A61F3}" type="slidenum">
              <a:rPr lang="ru-RU" altLang="ru-RU" smtClean="0"/>
              <a:pPr>
                <a:defRPr/>
              </a:pPr>
              <a:t>16</a:t>
            </a:fld>
            <a:endParaRPr lang="ru-RU" altLang="ru-RU"/>
          </a:p>
        </p:txBody>
      </p:sp>
      <p:pic>
        <p:nvPicPr>
          <p:cNvPr id="8" name="Picture 7">
            <a:extLst>
              <a:ext uri="{FF2B5EF4-FFF2-40B4-BE49-F238E27FC236}">
                <a16:creationId xmlns:a16="http://schemas.microsoft.com/office/drawing/2014/main" id="{FECB620F-8B03-405A-85D5-7A953C8A2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832" y="1516119"/>
            <a:ext cx="3728471" cy="27575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0"/>
            <a:ext cx="8229600" cy="914400"/>
          </a:xfrm>
        </p:spPr>
        <p:txBody>
          <a:bodyPr/>
          <a:lstStyle/>
          <a:p>
            <a:r>
              <a:rPr lang="ru-RU" altLang="ru-RU" sz="2800" b="1" dirty="0">
                <a:solidFill>
                  <a:srgbClr val="FF3300"/>
                </a:solidFill>
                <a:latin typeface="Times New Roman" panose="02020603050405020304" pitchFamily="18" charset="0"/>
              </a:rPr>
              <a:t>Комплекс синхрофазотрон – </a:t>
            </a:r>
            <a:r>
              <a:rPr lang="ru-RU" altLang="ru-RU" sz="2800" b="1" dirty="0" err="1">
                <a:solidFill>
                  <a:srgbClr val="FF3300"/>
                </a:solidFill>
                <a:latin typeface="Times New Roman" panose="02020603050405020304" pitchFamily="18" charset="0"/>
              </a:rPr>
              <a:t>нуклотрон</a:t>
            </a:r>
            <a:r>
              <a:rPr lang="ru-RU" altLang="ru-RU" sz="2800" b="1" dirty="0">
                <a:solidFill>
                  <a:srgbClr val="FF3300"/>
                </a:solidFill>
                <a:latin typeface="Times New Roman" panose="02020603050405020304" pitchFamily="18" charset="0"/>
              </a:rPr>
              <a:t> ОИЯИ</a:t>
            </a:r>
          </a:p>
        </p:txBody>
      </p:sp>
      <p:pic>
        <p:nvPicPr>
          <p:cNvPr id="16387" name="Picture 5" descr="lheac"/>
          <p:cNvPicPr>
            <a:picLocks noChangeAspect="1" noChangeArrowheads="1"/>
          </p:cNvPicPr>
          <p:nvPr/>
        </p:nvPicPr>
        <p:blipFill rotWithShape="1">
          <a:blip r:embed="rId2">
            <a:extLst>
              <a:ext uri="{28A0092B-C50C-407E-A947-70E740481C1C}">
                <a14:useLocalDpi xmlns:a14="http://schemas.microsoft.com/office/drawing/2010/main" val="0"/>
              </a:ext>
            </a:extLst>
          </a:blip>
          <a:srcRect t="2752" b="7824"/>
          <a:stretch/>
        </p:blipFill>
        <p:spPr bwMode="auto">
          <a:xfrm>
            <a:off x="118628" y="1623654"/>
            <a:ext cx="8720572" cy="53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30CD39CC-5722-9D1B-BAD1-D7B828FBD8B5}"/>
              </a:ext>
            </a:extLst>
          </p:cNvPr>
          <p:cNvGraphicFramePr>
            <a:graphicFrameLocks noGrp="1"/>
          </p:cNvGraphicFramePr>
          <p:nvPr>
            <p:extLst>
              <p:ext uri="{D42A27DB-BD31-4B8C-83A1-F6EECF244321}">
                <p14:modId xmlns:p14="http://schemas.microsoft.com/office/powerpoint/2010/main" val="3923026444"/>
              </p:ext>
            </p:extLst>
          </p:nvPr>
        </p:nvGraphicFramePr>
        <p:xfrm>
          <a:off x="4259035" y="897194"/>
          <a:ext cx="4588329" cy="1588376"/>
        </p:xfrm>
        <a:graphic>
          <a:graphicData uri="http://schemas.openxmlformats.org/drawingml/2006/table">
            <a:tbl>
              <a:tblPr firstRow="1" firstCol="1" bandRow="1">
                <a:tableStyleId>{5C22544A-7EE6-4342-B048-85BDC9FD1C3A}</a:tableStyleId>
              </a:tblPr>
              <a:tblGrid>
                <a:gridCol w="1866900">
                  <a:extLst>
                    <a:ext uri="{9D8B030D-6E8A-4147-A177-3AD203B41FA5}">
                      <a16:colId xmlns:a16="http://schemas.microsoft.com/office/drawing/2014/main" val="301043573"/>
                    </a:ext>
                  </a:extLst>
                </a:gridCol>
                <a:gridCol w="1426029">
                  <a:extLst>
                    <a:ext uri="{9D8B030D-6E8A-4147-A177-3AD203B41FA5}">
                      <a16:colId xmlns:a16="http://schemas.microsoft.com/office/drawing/2014/main" val="3058773417"/>
                    </a:ext>
                  </a:extLst>
                </a:gridCol>
                <a:gridCol w="1295400">
                  <a:extLst>
                    <a:ext uri="{9D8B030D-6E8A-4147-A177-3AD203B41FA5}">
                      <a16:colId xmlns:a16="http://schemas.microsoft.com/office/drawing/2014/main" val="3895951983"/>
                    </a:ext>
                  </a:extLst>
                </a:gridCol>
              </a:tblGrid>
              <a:tr h="198280">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Параметр</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Синхрофазотрон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Нуклотрон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569092891"/>
                  </a:ext>
                </a:extLst>
              </a:tr>
              <a:tr h="508632">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a:t>
                      </a:r>
                      <a:r>
                        <a:rPr lang="en-RU" sz="1400" kern="100" dirty="0">
                          <a:solidFill>
                            <a:schemeClr val="tx1"/>
                          </a:solidFill>
                          <a:effectLst/>
                          <a:latin typeface="Times New Roman" panose="02020603050405020304" pitchFamily="18" charset="0"/>
                          <a:cs typeface="Times New Roman" panose="02020603050405020304" pitchFamily="18" charset="0"/>
                        </a:rPr>
                        <a:t> протонов, ГэВ</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9</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12</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467392441"/>
                  </a:ext>
                </a:extLst>
              </a:tr>
              <a:tr h="353456">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 </a:t>
                      </a:r>
                      <a:r>
                        <a:rPr lang="ru-RU" sz="1400" kern="100" baseline="0" dirty="0">
                          <a:solidFill>
                            <a:schemeClr val="tx1"/>
                          </a:solidFill>
                          <a:effectLst/>
                          <a:latin typeface="Times New Roman" panose="02020603050405020304" pitchFamily="18" charset="0"/>
                          <a:cs typeface="Times New Roman" panose="02020603050405020304" pitchFamily="18" charset="0"/>
                        </a:rPr>
                        <a:t>ионов</a:t>
                      </a:r>
                      <a:r>
                        <a:rPr lang="en-RU" sz="1400" kern="100" dirty="0">
                          <a:solidFill>
                            <a:schemeClr val="tx1"/>
                          </a:solidFill>
                          <a:effectLst/>
                          <a:latin typeface="Times New Roman" panose="02020603050405020304" pitchFamily="18" charset="0"/>
                          <a:cs typeface="Times New Roman" panose="02020603050405020304" pitchFamily="18" charset="0"/>
                        </a:rPr>
                        <a:t>, ГэВ/А</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4</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6</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3637257877"/>
                  </a:ext>
                </a:extLst>
              </a:tr>
              <a:tr h="353456">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Частота повторения (1/Т) циклов/сек</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0.1÷1.0</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4139215737"/>
                  </a:ext>
                </a:extLst>
              </a:tr>
            </a:tbl>
          </a:graphicData>
        </a:graphic>
      </p:graphicFrame>
      <p:sp>
        <p:nvSpPr>
          <p:cNvPr id="3" name="Slide Number Placeholder 2">
            <a:extLst>
              <a:ext uri="{FF2B5EF4-FFF2-40B4-BE49-F238E27FC236}">
                <a16:creationId xmlns:a16="http://schemas.microsoft.com/office/drawing/2014/main" id="{90BC8CC2-AB04-58A1-BAD5-96C204656CD2}"/>
              </a:ext>
            </a:extLst>
          </p:cNvPr>
          <p:cNvSpPr>
            <a:spLocks noGrp="1"/>
          </p:cNvSpPr>
          <p:nvPr>
            <p:ph type="sldNum" sz="quarter" idx="12"/>
          </p:nvPr>
        </p:nvSpPr>
        <p:spPr/>
        <p:txBody>
          <a:bodyPr/>
          <a:lstStyle/>
          <a:p>
            <a:pPr>
              <a:defRPr/>
            </a:pPr>
            <a:fld id="{D7CB4128-4830-4FC5-B4CF-1286CE3A61F3}" type="slidenum">
              <a:rPr lang="ru-RU" altLang="ru-RU" smtClean="0"/>
              <a:pPr>
                <a:defRPr/>
              </a:pPr>
              <a:t>17</a:t>
            </a:fld>
            <a:endParaRPr lang="ru-RU" altLang="ru-RU"/>
          </a:p>
        </p:txBody>
      </p:sp>
      <p:sp>
        <p:nvSpPr>
          <p:cNvPr id="5" name="TextBox 4">
            <a:extLst>
              <a:ext uri="{FF2B5EF4-FFF2-40B4-BE49-F238E27FC236}">
                <a16:creationId xmlns:a16="http://schemas.microsoft.com/office/drawing/2014/main" id="{DCB2B1E7-7C67-19D6-3DA7-0E73F1CF72AE}"/>
              </a:ext>
            </a:extLst>
          </p:cNvPr>
          <p:cNvSpPr txBox="1"/>
          <p:nvPr/>
        </p:nvSpPr>
        <p:spPr>
          <a:xfrm>
            <a:off x="296636" y="924232"/>
            <a:ext cx="4098471" cy="738664"/>
          </a:xfrm>
          <a:prstGeom prst="rect">
            <a:avLst/>
          </a:prstGeom>
          <a:noFill/>
        </p:spPr>
        <p:txBody>
          <a:bodyPr wrap="square">
            <a:spAutoFit/>
          </a:bodyPr>
          <a:lstStyle/>
          <a:p>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Имеет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богатый набор ускоряемых пучков, включая поляризованные пучки дейтронов, протонов и нейтронов. </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535CE3-BD97-8422-6E9F-3D70BC1ECE05}"/>
              </a:ext>
            </a:extLst>
          </p:cNvPr>
          <p:cNvSpPr txBox="1"/>
          <p:nvPr/>
        </p:nvSpPr>
        <p:spPr>
          <a:xfrm>
            <a:off x="5166762" y="2578456"/>
            <a:ext cx="3977238" cy="1169551"/>
          </a:xfrm>
          <a:prstGeom prst="rect">
            <a:avLst/>
          </a:prstGeom>
          <a:noFill/>
        </p:spPr>
        <p:txBody>
          <a:bodyPr wrap="square">
            <a:spAutoFit/>
          </a:bodyPr>
          <a:lstStyle/>
          <a:p>
            <a:r>
              <a:rPr lang="ru-RU" sz="1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Наличие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поляризованной протонной или дейтронной мишени, которая может быть использована для экспериментов как на неполяризованных, так и н</a:t>
            </a:r>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а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поляризованных пучках.</a:t>
            </a:r>
            <a:r>
              <a:rPr lang="en-RU" sz="1400" b="1" dirty="0">
                <a:solidFill>
                  <a:schemeClr val="accent2"/>
                </a:solidFill>
                <a:effectLst/>
                <a:latin typeface="Times New Roman" panose="02020603050405020304" pitchFamily="18" charset="0"/>
                <a:cs typeface="Times New Roman" panose="02020603050405020304" pitchFamily="18" charset="0"/>
              </a:rPr>
              <a:t> </a:t>
            </a:r>
            <a:endParaRPr lang="en-RU" sz="1400" dirty="0">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61DE96-C81C-6D3D-BC8A-1ABCC4103422}"/>
              </a:ext>
            </a:extLst>
          </p:cNvPr>
          <p:cNvSpPr txBox="1"/>
          <p:nvPr/>
        </p:nvSpPr>
        <p:spPr>
          <a:xfrm>
            <a:off x="266700" y="685800"/>
            <a:ext cx="8610600" cy="5909310"/>
          </a:xfrm>
          <a:prstGeom prst="rect">
            <a:avLst/>
          </a:prstGeom>
          <a:noFill/>
        </p:spPr>
        <p:txBody>
          <a:bodyPr wrap="square">
            <a:spAutoFit/>
          </a:bodyPr>
          <a:lstStyle/>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Частицы в ускорителе движутся в условиях, отличных от равновесных! Для обеспечения устойчивости движения частиц по ускорительному тракту необходимо обеспечить их фокусировку относительно равновесной орбиты.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Наиболее оптимальный способ фокусировки заключается в обеспечении автоматического возникновения фокусирующей силы при отклонении частицы от равновесного положения. В этом случае параметры частицы в процессе ускорения будут колебаться относительно равновесных параметров.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Обычно раздельно рассматривают поперечные и продольные колебания частиц относительно положения равновесной частицы:</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Поперечные колебания частиц, энергия которых считается равной равновесной, называются </a:t>
            </a:r>
            <a:r>
              <a:rPr lang="ru-RU" altLang="en-US" b="1" dirty="0">
                <a:solidFill>
                  <a:srgbClr val="FF3300"/>
                </a:solidFill>
                <a:latin typeface="Times New Roman" panose="02020603050405020304" pitchFamily="18" charset="0"/>
                <a:cs typeface="Times New Roman" panose="02020603050405020304" pitchFamily="18" charset="0"/>
              </a:rPr>
              <a:t>“бетатронными”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Продольные, обусловленные отличием энергии реальных частиц от равновесной - </a:t>
            </a:r>
            <a:r>
              <a:rPr lang="ru-RU" altLang="en-US" b="1" dirty="0">
                <a:solidFill>
                  <a:srgbClr val="FF3300"/>
                </a:solidFill>
                <a:latin typeface="Times New Roman" panose="02020603050405020304" pitchFamily="18" charset="0"/>
                <a:cs typeface="Times New Roman" panose="02020603050405020304" pitchFamily="18" charset="0"/>
              </a:rPr>
              <a:t>“фазовыми или синхротронными”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В реальных установках все частицы имеют отклонения от идеальной расчётной орбиты. Это связано с ошибками в магнитном поле, отклонениями от синхронизма, рассеянием на остаточном газе, разбросом пучка (энергия, углы, координаты) на входе в ускоритель и т.д.</a:t>
            </a:r>
          </a:p>
        </p:txBody>
      </p:sp>
      <p:sp>
        <p:nvSpPr>
          <p:cNvPr id="6" name="Rectangle 2">
            <a:extLst>
              <a:ext uri="{FF2B5EF4-FFF2-40B4-BE49-F238E27FC236}">
                <a16:creationId xmlns:a16="http://schemas.microsoft.com/office/drawing/2014/main" id="{2C9DF97D-F413-5F4A-7786-F4CDD16A1ACB}"/>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Колебания и орбита частиц</a:t>
            </a:r>
            <a:endParaRPr lang="ru-RU" altLang="ru-RU" sz="2800" b="1" dirty="0">
              <a:solidFill>
                <a:srgbClr val="FF3300"/>
              </a:solidFill>
              <a:latin typeface="Times New Roman" panose="02020603050405020304" pitchFamily="18" charset="0"/>
            </a:endParaRPr>
          </a:p>
        </p:txBody>
      </p:sp>
      <p:sp>
        <p:nvSpPr>
          <p:cNvPr id="7" name="Slide Number Placeholder 6">
            <a:extLst>
              <a:ext uri="{FF2B5EF4-FFF2-40B4-BE49-F238E27FC236}">
                <a16:creationId xmlns:a16="http://schemas.microsoft.com/office/drawing/2014/main" id="{AC7DC963-6232-B08C-F07D-3BEE0B370155}"/>
              </a:ext>
            </a:extLst>
          </p:cNvPr>
          <p:cNvSpPr>
            <a:spLocks noGrp="1"/>
          </p:cNvSpPr>
          <p:nvPr>
            <p:ph type="sldNum" sz="quarter" idx="12"/>
          </p:nvPr>
        </p:nvSpPr>
        <p:spPr/>
        <p:txBody>
          <a:bodyPr/>
          <a:lstStyle/>
          <a:p>
            <a:pPr>
              <a:defRPr/>
            </a:pPr>
            <a:fld id="{D7CB4128-4830-4FC5-B4CF-1286CE3A61F3}" type="slidenum">
              <a:rPr lang="ru-RU" altLang="ru-RU" smtClean="0"/>
              <a:pPr>
                <a:defRPr/>
              </a:pPr>
              <a:t>18</a:t>
            </a:fld>
            <a:endParaRPr lang="ru-RU" altLang="ru-RU"/>
          </a:p>
        </p:txBody>
      </p:sp>
    </p:spTree>
    <p:extLst>
      <p:ext uri="{BB962C8B-B14F-4D97-AF65-F5344CB8AC3E}">
        <p14:creationId xmlns:p14="http://schemas.microsoft.com/office/powerpoint/2010/main" val="284277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0244" name="Picture 4">
            <a:extLst>
              <a:ext uri="{FF2B5EF4-FFF2-40B4-BE49-F238E27FC236}">
                <a16:creationId xmlns:a16="http://schemas.microsoft.com/office/drawing/2014/main" id="{4604C401-DED5-A49A-1107-FCAC44C21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992880"/>
            <a:ext cx="5334000" cy="2026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403762-D685-87D4-DC49-0A090394F4C5}"/>
              </a:ext>
            </a:extLst>
          </p:cNvPr>
          <p:cNvSpPr txBox="1"/>
          <p:nvPr/>
        </p:nvSpPr>
        <p:spPr>
          <a:xfrm>
            <a:off x="190500" y="5791200"/>
            <a:ext cx="8763000" cy="830997"/>
          </a:xfrm>
          <a:prstGeom prst="rect">
            <a:avLst/>
          </a:prstGeom>
          <a:noFill/>
        </p:spPr>
        <p:txBody>
          <a:bodyPr wrap="square">
            <a:spAutoFit/>
          </a:bodyPr>
          <a:lstStyle/>
          <a:p>
            <a:pPr algn="just"/>
            <a:r>
              <a:rPr lang="en-RU" sz="1600" dirty="0">
                <a:latin typeface="Times New Roman" panose="02020603050405020304" pitchFamily="18" charset="0"/>
                <a:cs typeface="Times New Roman" panose="02020603050405020304" pitchFamily="18" charset="0"/>
              </a:rPr>
              <a:t>Схема расположения магнитов: Д — магниты, дефокусирующие по радиусу (n &gt;&gt; 1), Ф — фокусирующие по радиусу (n &lt;&lt; -1); пунктирная кривая — орбита неотклонённой частицы (равновесная орбита), сплошная кривая — орбита отклонённой частицы.</a:t>
            </a:r>
          </a:p>
        </p:txBody>
      </p:sp>
      <p:sp>
        <p:nvSpPr>
          <p:cNvPr id="5" name="TextBox 4">
            <a:extLst>
              <a:ext uri="{FF2B5EF4-FFF2-40B4-BE49-F238E27FC236}">
                <a16:creationId xmlns:a16="http://schemas.microsoft.com/office/drawing/2014/main" id="{7DC80137-7D92-0945-5DC2-044934E3AAF2}"/>
              </a:ext>
            </a:extLst>
          </p:cNvPr>
          <p:cNvSpPr txBox="1"/>
          <p:nvPr/>
        </p:nvSpPr>
        <p:spPr>
          <a:xfrm>
            <a:off x="190500" y="1066800"/>
            <a:ext cx="8763000" cy="2970044"/>
          </a:xfrm>
          <a:prstGeom prst="rect">
            <a:avLst/>
          </a:prstGeom>
          <a:noFill/>
        </p:spPr>
        <p:txBody>
          <a:bodyPr wrap="square">
            <a:spAutoFit/>
          </a:bodyPr>
          <a:lstStyle/>
          <a:p>
            <a:pPr algn="just"/>
            <a:r>
              <a:rPr lang="en-RU" sz="1700" dirty="0">
                <a:latin typeface="Times New Roman" panose="02020603050405020304" pitchFamily="18" charset="0"/>
                <a:cs typeface="Times New Roman" panose="02020603050405020304" pitchFamily="18" charset="0"/>
              </a:rPr>
              <a:t>Для того чтобы увеличить фокусирующую силу по вертикали, надо применить сильно спадающее поле (n &gt; 1). Напротив, для получения большой фокусирующей силы по радиусу надо применить поле с большими отрицательными значениями n (т. е. сильно возрастающее по радиусу). Эти требования одновременно несовместимы. Однако, при определённых ограничениях их можно реализовать </a:t>
            </a:r>
            <a:r>
              <a:rPr lang="en-RU" sz="1700" b="1" dirty="0">
                <a:latin typeface="Times New Roman" panose="02020603050405020304" pitchFamily="18" charset="0"/>
                <a:cs typeface="Times New Roman" panose="02020603050405020304" pitchFamily="18" charset="0"/>
              </a:rPr>
              <a:t>поочерёдно</a:t>
            </a:r>
            <a:r>
              <a:rPr lang="en-RU" sz="1700" dirty="0">
                <a:latin typeface="Times New Roman" panose="02020603050405020304" pitchFamily="18" charset="0"/>
                <a:cs typeface="Times New Roman" panose="02020603050405020304" pitchFamily="18" charset="0"/>
              </a:rPr>
              <a:t>, обеспечив тем самым сильную фокусировку и по радиусу, и по вертикали. На этом основан принцип </a:t>
            </a:r>
            <a:r>
              <a:rPr lang="en-RU" sz="1700" b="1" dirty="0">
                <a:solidFill>
                  <a:srgbClr val="FF0000"/>
                </a:solidFill>
                <a:latin typeface="Times New Roman" panose="02020603050405020304" pitchFamily="18" charset="0"/>
                <a:cs typeface="Times New Roman" panose="02020603050405020304" pitchFamily="18" charset="0"/>
              </a:rPr>
              <a:t>знакопеременной фокусировки</a:t>
            </a:r>
            <a:r>
              <a:rPr lang="en-RU" sz="1700" dirty="0">
                <a:latin typeface="Times New Roman" panose="02020603050405020304" pitchFamily="18" charset="0"/>
                <a:cs typeface="Times New Roman" panose="02020603050405020304" pitchFamily="18" charset="0"/>
              </a:rPr>
              <a:t>. Вся длина равновесной орбиты разбивается на </a:t>
            </a:r>
            <a:r>
              <a:rPr lang="en-RU" sz="1700" b="1" dirty="0">
                <a:latin typeface="Times New Roman" panose="02020603050405020304" pitchFamily="18" charset="0"/>
                <a:cs typeface="Times New Roman" panose="02020603050405020304" pitchFamily="18" charset="0"/>
              </a:rPr>
              <a:t>большое число одинаковых периодов</a:t>
            </a:r>
            <a:r>
              <a:rPr lang="en-RU" sz="1700" dirty="0">
                <a:latin typeface="Times New Roman" panose="02020603050405020304" pitchFamily="18" charset="0"/>
                <a:cs typeface="Times New Roman" panose="02020603050405020304" pitchFamily="18" charset="0"/>
              </a:rPr>
              <a:t>, в которых устанавливаются магниты, сильно фокусирующие попеременно то по радиусу, то по вертикали. При определённом соотношении между значениями показателя спада магнитного поля (</a:t>
            </a:r>
            <a:r>
              <a:rPr lang="en-US" sz="1700" dirty="0">
                <a:latin typeface="Times New Roman" panose="02020603050405020304" pitchFamily="18" charset="0"/>
                <a:cs typeface="Times New Roman" panose="02020603050405020304" pitchFamily="18" charset="0"/>
              </a:rPr>
              <a:t>n)</a:t>
            </a:r>
            <a:r>
              <a:rPr lang="en-RU" sz="1700" dirty="0">
                <a:latin typeface="Times New Roman" panose="02020603050405020304" pitchFamily="18" charset="0"/>
                <a:cs typeface="Times New Roman" panose="02020603050405020304" pitchFamily="18" charset="0"/>
              </a:rPr>
              <a:t>, длиной магнитов и числом периодов такая система обладает </a:t>
            </a:r>
            <a:r>
              <a:rPr lang="en-RU" sz="1700" b="1" dirty="0">
                <a:latin typeface="Times New Roman" panose="02020603050405020304" pitchFamily="18" charset="0"/>
                <a:cs typeface="Times New Roman" panose="02020603050405020304" pitchFamily="18" charset="0"/>
              </a:rPr>
              <a:t>сильным фокусирующим действием по обоим поперечным направлениям</a:t>
            </a:r>
            <a:r>
              <a:rPr lang="en-RU" sz="1700" dirty="0">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5608CB73-3ECC-3D40-9469-302995BC231F}"/>
              </a:ext>
            </a:extLst>
          </p:cNvPr>
          <p:cNvSpPr>
            <a:spLocks noGrp="1"/>
          </p:cNvSpPr>
          <p:nvPr>
            <p:ph type="sldNum" sz="quarter" idx="12"/>
          </p:nvPr>
        </p:nvSpPr>
        <p:spPr/>
        <p:txBody>
          <a:bodyPr/>
          <a:lstStyle/>
          <a:p>
            <a:pPr>
              <a:defRPr/>
            </a:pPr>
            <a:fld id="{D7CB4128-4830-4FC5-B4CF-1286CE3A61F3}" type="slidenum">
              <a:rPr lang="ru-RU" altLang="ru-RU" smtClean="0"/>
              <a:pPr>
                <a:defRPr/>
              </a:pPr>
              <a:t>19</a:t>
            </a:fld>
            <a:endParaRPr lang="ru-RU" altLang="ru-RU"/>
          </a:p>
        </p:txBody>
      </p:sp>
    </p:spTree>
    <p:extLst>
      <p:ext uri="{BB962C8B-B14F-4D97-AF65-F5344CB8AC3E}">
        <p14:creationId xmlns:p14="http://schemas.microsoft.com/office/powerpoint/2010/main" val="16791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304800" y="609600"/>
            <a:ext cx="8534400" cy="990600"/>
          </a:xfrm>
        </p:spPr>
        <p:txBody>
          <a:bodyPr/>
          <a:lstStyle/>
          <a:p>
            <a:pPr eaLnBrk="1" hangingPunct="1"/>
            <a:r>
              <a:rPr lang="ru-RU" altLang="ru-RU" sz="3600" b="1" dirty="0">
                <a:solidFill>
                  <a:srgbClr val="FF3300"/>
                </a:solidFill>
                <a:latin typeface="Times New Roman" panose="02020603050405020304" pitchFamily="18" charset="0"/>
                <a:cs typeface="Times New Roman" panose="02020603050405020304" pitchFamily="18" charset="0"/>
              </a:rPr>
              <a:t>Эксперименты </a:t>
            </a:r>
            <a:r>
              <a:rPr lang="ru-RU" altLang="ru-RU" sz="3600" b="1" dirty="0">
                <a:solidFill>
                  <a:srgbClr val="FF3300"/>
                </a:solidFill>
                <a:latin typeface="Times New Roman" panose="02020603050405020304" pitchFamily="18" charset="0"/>
              </a:rPr>
              <a:t>с фиксированной мишенью</a:t>
            </a:r>
          </a:p>
        </p:txBody>
      </p:sp>
      <p:pic>
        <p:nvPicPr>
          <p:cNvPr id="40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027238"/>
            <a:ext cx="6796087"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91A6B9D-7BAA-5583-E4A3-277B8C2F2FBB}"/>
              </a:ext>
            </a:extLst>
          </p:cNvPr>
          <p:cNvSpPr>
            <a:spLocks noGrp="1"/>
          </p:cNvSpPr>
          <p:nvPr>
            <p:ph type="sldNum" sz="quarter" idx="12"/>
          </p:nvPr>
        </p:nvSpPr>
        <p:spPr/>
        <p:txBody>
          <a:bodyPr/>
          <a:lstStyle/>
          <a:p>
            <a:pPr>
              <a:defRPr/>
            </a:pPr>
            <a:fld id="{D7CB4128-4830-4FC5-B4CF-1286CE3A61F3}"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7411" name="Picture 4" descr="813350d17f9ef05c757729f96237da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799" y="4374258"/>
            <a:ext cx="2877345" cy="248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untitle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2" y="5305635"/>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7"/>
          <p:cNvSpPr txBox="1">
            <a:spLocks noChangeArrowheads="1"/>
          </p:cNvSpPr>
          <p:nvPr/>
        </p:nvSpPr>
        <p:spPr bwMode="auto">
          <a:xfrm>
            <a:off x="696912" y="4884947"/>
            <a:ext cx="2617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600" b="1">
                <a:latin typeface="Times New Roman" panose="02020603050405020304" pitchFamily="18" charset="0"/>
              </a:rPr>
              <a:t>Синхротронное излучение</a:t>
            </a:r>
          </a:p>
        </p:txBody>
      </p:sp>
      <p:sp>
        <p:nvSpPr>
          <p:cNvPr id="17414" name="Text Box 8"/>
          <p:cNvSpPr txBox="1">
            <a:spLocks noChangeArrowheads="1"/>
          </p:cNvSpPr>
          <p:nvPr/>
        </p:nvSpPr>
        <p:spPr bwMode="auto">
          <a:xfrm>
            <a:off x="696912" y="6256003"/>
            <a:ext cx="580639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chemeClr val="accent2"/>
                </a:solidFill>
                <a:latin typeface="Times New Roman" panose="02020603050405020304" pitchFamily="18" charset="0"/>
              </a:rPr>
              <a:t>(</a:t>
            </a:r>
            <a:r>
              <a:rPr lang="en-US" altLang="ru-RU" sz="1800" b="1" dirty="0" err="1">
                <a:solidFill>
                  <a:schemeClr val="accent2"/>
                </a:solidFill>
                <a:latin typeface="Times New Roman" panose="02020603050405020304" pitchFamily="18" charset="0"/>
              </a:rPr>
              <a:t>m</a:t>
            </a:r>
            <a:r>
              <a:rPr lang="en-US" altLang="ru-RU" sz="1800" b="1" baseline="-25000" dirty="0" err="1">
                <a:solidFill>
                  <a:schemeClr val="accent2"/>
                </a:solidFill>
                <a:latin typeface="Times New Roman" panose="02020603050405020304" pitchFamily="18" charset="0"/>
              </a:rPr>
              <a:t>p</a:t>
            </a:r>
            <a:r>
              <a:rPr lang="en-US" altLang="ru-RU" sz="1800" b="1" dirty="0">
                <a:solidFill>
                  <a:schemeClr val="accent2"/>
                </a:solidFill>
                <a:latin typeface="Times New Roman" panose="02020603050405020304" pitchFamily="18" charset="0"/>
              </a:rPr>
              <a:t>/m</a:t>
            </a:r>
            <a:r>
              <a:rPr lang="en-US" altLang="ru-RU" sz="1800" b="1" baseline="-25000" dirty="0">
                <a:solidFill>
                  <a:schemeClr val="accent2"/>
                </a:solidFill>
                <a:latin typeface="Times New Roman" panose="02020603050405020304" pitchFamily="18" charset="0"/>
              </a:rPr>
              <a:t>e</a:t>
            </a:r>
            <a:r>
              <a:rPr lang="en-US" altLang="ru-RU" sz="1800" b="1" dirty="0">
                <a:solidFill>
                  <a:schemeClr val="accent2"/>
                </a:solidFill>
                <a:latin typeface="Times New Roman" panose="02020603050405020304" pitchFamily="18" charset="0"/>
              </a:rPr>
              <a:t>)</a:t>
            </a:r>
            <a:r>
              <a:rPr lang="en-US" altLang="ru-RU" sz="1800" b="1" baseline="30000" dirty="0">
                <a:solidFill>
                  <a:schemeClr val="accent2"/>
                </a:solidFill>
                <a:latin typeface="Times New Roman" panose="02020603050405020304" pitchFamily="18" charset="0"/>
              </a:rPr>
              <a:t>4 </a:t>
            </a:r>
            <a:r>
              <a:rPr lang="en-US" altLang="ru-RU" sz="1800" b="1" dirty="0">
                <a:solidFill>
                  <a:schemeClr val="accent2"/>
                </a:solidFill>
                <a:latin typeface="Times New Roman" panose="02020603050405020304" pitchFamily="18" charset="0"/>
              </a:rPr>
              <a:t> </a:t>
            </a:r>
            <a:r>
              <a:rPr lang="en-US" altLang="ru-RU" sz="1800" b="1" dirty="0">
                <a:solidFill>
                  <a:schemeClr val="accent2"/>
                </a:solidFill>
                <a:latin typeface="Times New Roman" panose="02020603050405020304" pitchFamily="18" charset="0"/>
                <a:cs typeface="Times New Roman" panose="02020603050405020304" pitchFamily="18" charset="0"/>
              </a:rPr>
              <a:t>≈  10</a:t>
            </a:r>
            <a:r>
              <a:rPr lang="en-US" altLang="ru-RU" sz="1800" b="1" baseline="30000" dirty="0">
                <a:solidFill>
                  <a:schemeClr val="accent2"/>
                </a:solidFill>
                <a:latin typeface="Times New Roman" panose="02020603050405020304" pitchFamily="18" charset="0"/>
                <a:cs typeface="Times New Roman" panose="02020603050405020304" pitchFamily="18" charset="0"/>
              </a:rPr>
              <a:t>13</a:t>
            </a:r>
            <a:r>
              <a:rPr lang="ru-RU" altLang="ru-RU" sz="1800" b="1" dirty="0">
                <a:solidFill>
                  <a:schemeClr val="accent2"/>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200" b="1" dirty="0">
                <a:solidFill>
                  <a:schemeClr val="accent2"/>
                </a:solidFill>
                <a:latin typeface="Times New Roman" panose="02020603050405020304" pitchFamily="18" charset="0"/>
                <a:cs typeface="Times New Roman" panose="02020603050405020304" pitchFamily="18" charset="0"/>
              </a:rPr>
              <a:t>Потери на излучение ограничивает энергию ускорения электронов до </a:t>
            </a:r>
            <a:r>
              <a:rPr lang="en-US" altLang="ru-RU" sz="1200" b="1" dirty="0">
                <a:solidFill>
                  <a:schemeClr val="accent2"/>
                </a:solidFill>
                <a:latin typeface="Times New Roman" panose="02020603050405020304" pitchFamily="18" charset="0"/>
                <a:cs typeface="Times New Roman" panose="02020603050405020304" pitchFamily="18" charset="0"/>
              </a:rPr>
              <a:t>~</a:t>
            </a:r>
            <a:r>
              <a:rPr lang="ru-RU" altLang="ru-RU" sz="1200" b="1" dirty="0">
                <a:solidFill>
                  <a:schemeClr val="accent2"/>
                </a:solidFill>
                <a:latin typeface="Times New Roman" panose="02020603050405020304" pitchFamily="18" charset="0"/>
                <a:cs typeface="Times New Roman" panose="02020603050405020304" pitchFamily="18" charset="0"/>
              </a:rPr>
              <a:t>100 ГэВ</a:t>
            </a:r>
            <a:r>
              <a:rPr lang="en-US" altLang="ru-RU" sz="1200" dirty="0"/>
              <a:t>   </a:t>
            </a:r>
            <a:endParaRPr lang="ru-RU" altLang="ru-RU" sz="1200" dirty="0"/>
          </a:p>
        </p:txBody>
      </p:sp>
      <p:pic>
        <p:nvPicPr>
          <p:cNvPr id="10242" name="Picture 2">
            <a:extLst>
              <a:ext uri="{FF2B5EF4-FFF2-40B4-BE49-F238E27FC236}">
                <a16:creationId xmlns:a16="http://schemas.microsoft.com/office/drawing/2014/main" id="{7348DD27-0568-8108-126C-525620478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74" y="5305635"/>
            <a:ext cx="2001837" cy="846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8E46A1-CDD8-5170-F614-A2E827CE7B44}"/>
              </a:ext>
            </a:extLst>
          </p:cNvPr>
          <p:cNvSpPr txBox="1"/>
          <p:nvPr/>
        </p:nvSpPr>
        <p:spPr>
          <a:xfrm>
            <a:off x="274337" y="1093381"/>
            <a:ext cx="8650290" cy="3554819"/>
          </a:xfrm>
          <a:prstGeom prst="rect">
            <a:avLst/>
          </a:prstGeom>
          <a:noFill/>
        </p:spPr>
        <p:txBody>
          <a:bodyPr wrap="square">
            <a:spAutoFit/>
          </a:bodyPr>
          <a:lstStyle/>
          <a:p>
            <a:pPr algn="just"/>
            <a:r>
              <a:rPr lang="en-RU" sz="1500" dirty="0">
                <a:latin typeface="Times New Roman" panose="02020603050405020304" pitchFamily="18" charset="0"/>
                <a:cs typeface="Times New Roman" panose="02020603050405020304" pitchFamily="18" charset="0"/>
              </a:rPr>
              <a:t>Физически это объясняется тем, что </a:t>
            </a:r>
            <a:r>
              <a:rPr lang="en-RU" sz="1500" b="1" dirty="0">
                <a:latin typeface="Times New Roman" panose="02020603050405020304" pitchFamily="18" charset="0"/>
                <a:cs typeface="Times New Roman" panose="02020603050405020304" pitchFamily="18" charset="0"/>
              </a:rPr>
              <a:t>в фокусирующих магнитах частица оказывается дальше от равновесного положения, чем в дефокусирующих</a:t>
            </a:r>
            <a:r>
              <a:rPr lang="en-RU" sz="1500" dirty="0">
                <a:latin typeface="Times New Roman" panose="02020603050405020304" pitchFamily="18" charset="0"/>
                <a:cs typeface="Times New Roman" panose="02020603050405020304" pitchFamily="18" charset="0"/>
              </a:rPr>
              <a:t> (т.к. предшествующий дефокусирующий магнит отклонил её от орбиты), поэтому действие фокусирующих магнитов сильнее действия дефокусирующих. Частота колебаний частиц при такой фокусировке получается существенно выше частоты обращения, так что за один оборот частица совершает несколько колебаний. </a:t>
            </a:r>
            <a:r>
              <a:rPr lang="en-RU" sz="1500" b="1" dirty="0">
                <a:latin typeface="Times New Roman" panose="02020603050405020304" pitchFamily="18" charset="0"/>
                <a:cs typeface="Times New Roman" panose="02020603050405020304" pitchFamily="18" charset="0"/>
              </a:rPr>
              <a:t>Увеличение фокусирующей силы приводит к уменьшению амплитуды колебаний частиц под действием различных раскачивающих факторов, что позволяет уменьшить поперечные размеры вакуумной камеры и магнитов</a:t>
            </a:r>
            <a:r>
              <a:rPr lang="en-RU" sz="1500" dirty="0">
                <a:latin typeface="Times New Roman" panose="02020603050405020304" pitchFamily="18" charset="0"/>
                <a:cs typeface="Times New Roman" panose="02020603050405020304" pitchFamily="18" charset="0"/>
              </a:rPr>
              <a:t>, а следовательно, существенно уменьшить вес и стоимость установки. Поэтому во всех крупных циклических ускорителях на большие энергии применяется знакопеременная (сильная) фокусировка. Неприятная особенность сильной фокусировки - наличие многочисленных резонансов, обусловленных большой частотой колебаний частиц: если число колебаний частицы по вертикали или по радиусу за один полный оборот частицы или их сумма или разность оказываются целыми или полуцелыми числами, то происходит резонансная раскачка колебаний. В связи с этим </a:t>
            </a:r>
            <a:r>
              <a:rPr lang="en-RU" sz="1500" b="1" dirty="0">
                <a:latin typeface="Times New Roman" panose="02020603050405020304" pitchFamily="18" charset="0"/>
                <a:cs typeface="Times New Roman" panose="02020603050405020304" pitchFamily="18" charset="0"/>
              </a:rPr>
              <a:t>необходимо предъявлять большие требования к точности изготовления</a:t>
            </a:r>
            <a:r>
              <a:rPr lang="ru-RU" sz="1500" b="1" dirty="0">
                <a:latin typeface="Times New Roman" panose="02020603050405020304" pitchFamily="18" charset="0"/>
                <a:cs typeface="Times New Roman" panose="02020603050405020304" pitchFamily="18" charset="0"/>
              </a:rPr>
              <a:t> и монтажа</a:t>
            </a:r>
            <a:r>
              <a:rPr lang="en-RU" sz="1500" b="1" dirty="0">
                <a:latin typeface="Times New Roman" panose="02020603050405020304" pitchFamily="18" charset="0"/>
                <a:cs typeface="Times New Roman" panose="02020603050405020304" pitchFamily="18" charset="0"/>
              </a:rPr>
              <a:t> магнитов</a:t>
            </a:r>
            <a:r>
              <a:rPr lang="en-RU" sz="1500" dirty="0">
                <a:latin typeface="Times New Roman" panose="02020603050405020304" pitchFamily="18" charset="0"/>
                <a:cs typeface="Times New Roman" panose="02020603050405020304" pitchFamily="18" charset="0"/>
              </a:rPr>
              <a:t> (</a:t>
            </a:r>
            <a:r>
              <a:rPr lang="ru-RU" sz="1500" dirty="0">
                <a:latin typeface="Times New Roman" panose="02020603050405020304" pitchFamily="18" charset="0"/>
                <a:cs typeface="Times New Roman" panose="02020603050405020304" pitchFamily="18" charset="0"/>
              </a:rPr>
              <a:t>доли мм при длине кольца 1 км)</a:t>
            </a:r>
            <a:r>
              <a:rPr lang="en-RU" sz="1500"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9737CDCC-42D4-2BA7-6F1C-9BE0A804280A}"/>
              </a:ext>
            </a:extLst>
          </p:cNvPr>
          <p:cNvSpPr>
            <a:spLocks noGrp="1"/>
          </p:cNvSpPr>
          <p:nvPr>
            <p:ph type="sldNum" sz="quarter" idx="12"/>
          </p:nvPr>
        </p:nvSpPr>
        <p:spPr/>
        <p:txBody>
          <a:bodyPr/>
          <a:lstStyle/>
          <a:p>
            <a:pPr>
              <a:defRPr/>
            </a:pPr>
            <a:fld id="{D7CB4128-4830-4FC5-B4CF-1286CE3A61F3}" type="slidenum">
              <a:rPr lang="ru-RU" altLang="ru-RU" smtClean="0"/>
              <a:pPr>
                <a:defRPr/>
              </a:pPr>
              <a:t>20</a:t>
            </a:fld>
            <a:endParaRPr lang="ru-RU" altLang="ru-R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8" name="Picture 7">
            <a:extLst>
              <a:ext uri="{FF2B5EF4-FFF2-40B4-BE49-F238E27FC236}">
                <a16:creationId xmlns:a16="http://schemas.microsoft.com/office/drawing/2014/main" id="{3B747413-FF35-B7CA-BDF7-3B88F4C4740A}"/>
              </a:ext>
            </a:extLst>
          </p:cNvPr>
          <p:cNvPicPr>
            <a:picLocks noChangeAspect="1"/>
          </p:cNvPicPr>
          <p:nvPr/>
        </p:nvPicPr>
        <p:blipFill rotWithShape="1">
          <a:blip r:embed="rId2">
            <a:extLst>
              <a:ext uri="{28A0092B-C50C-407E-A947-70E740481C1C}">
                <a14:useLocalDpi xmlns:a14="http://schemas.microsoft.com/office/drawing/2010/main" val="0"/>
              </a:ext>
            </a:extLst>
          </a:blip>
          <a:srcRect b="51776"/>
          <a:stretch/>
        </p:blipFill>
        <p:spPr>
          <a:xfrm>
            <a:off x="3385440" y="2614066"/>
            <a:ext cx="5325339" cy="1652792"/>
          </a:xfrm>
          <a:prstGeom prst="rect">
            <a:avLst/>
          </a:prstGeom>
        </p:spPr>
      </p:pic>
      <p:pic>
        <p:nvPicPr>
          <p:cNvPr id="4" name="Picture 3">
            <a:extLst>
              <a:ext uri="{FF2B5EF4-FFF2-40B4-BE49-F238E27FC236}">
                <a16:creationId xmlns:a16="http://schemas.microsoft.com/office/drawing/2014/main" id="{3A37987C-C838-E082-FE16-968D68D00B9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11000" contrast="-7000"/>
                    </a14:imgEffect>
                  </a14:imgLayer>
                </a14:imgProps>
              </a:ext>
              <a:ext uri="{28A0092B-C50C-407E-A947-70E740481C1C}">
                <a14:useLocalDpi xmlns:a14="http://schemas.microsoft.com/office/drawing/2010/main" val="0"/>
              </a:ext>
            </a:extLst>
          </a:blip>
          <a:srcRect b="44846"/>
          <a:stretch/>
        </p:blipFill>
        <p:spPr>
          <a:xfrm>
            <a:off x="3009899" y="4338099"/>
            <a:ext cx="3124202" cy="1847677"/>
          </a:xfrm>
          <a:prstGeom prst="rect">
            <a:avLst/>
          </a:prstGeom>
        </p:spPr>
      </p:pic>
      <p:sp>
        <p:nvSpPr>
          <p:cNvPr id="10" name="TextBox 9">
            <a:extLst>
              <a:ext uri="{FF2B5EF4-FFF2-40B4-BE49-F238E27FC236}">
                <a16:creationId xmlns:a16="http://schemas.microsoft.com/office/drawing/2014/main" id="{892898A2-5E16-F16F-C9AB-CDB118370D4A}"/>
              </a:ext>
            </a:extLst>
          </p:cNvPr>
          <p:cNvSpPr txBox="1"/>
          <p:nvPr/>
        </p:nvSpPr>
        <p:spPr>
          <a:xfrm>
            <a:off x="76200" y="1178713"/>
            <a:ext cx="8991600" cy="1323439"/>
          </a:xfrm>
          <a:prstGeom prst="rect">
            <a:avLst/>
          </a:prstGeom>
          <a:noFill/>
        </p:spPr>
        <p:txBody>
          <a:bodyPr wrap="square">
            <a:spAutoFit/>
          </a:bodyPr>
          <a:lstStyle/>
          <a:p>
            <a:pPr algn="ctr"/>
            <a:r>
              <a:rPr lang="ru-RU" sz="1600" b="1" dirty="0">
                <a:solidFill>
                  <a:schemeClr val="accent2"/>
                </a:solidFill>
                <a:effectLst/>
                <a:latin typeface="Times New Roman" panose="02020603050405020304" pitchFamily="18" charset="0"/>
              </a:rPr>
              <a:t>Сильная фокусировка - фокусировка пучка переменным градиентом магнитного поля.</a:t>
            </a:r>
            <a:r>
              <a:rPr lang="ru-RU" sz="1600" b="1" dirty="0">
                <a:solidFill>
                  <a:schemeClr val="accent2"/>
                </a:solidFill>
                <a:latin typeface="Times New Roman" panose="02020603050405020304" pitchFamily="18" charset="0"/>
              </a:rPr>
              <a:t> </a:t>
            </a:r>
            <a:r>
              <a:rPr lang="ru-RU" sz="1600" b="1" dirty="0">
                <a:solidFill>
                  <a:srgbClr val="7030A0"/>
                </a:solidFill>
                <a:latin typeface="Times New Roman" panose="02020603050405020304" pitchFamily="18" charset="0"/>
              </a:rPr>
              <a:t>Последовательное действие на пучок фокусирующих и </a:t>
            </a:r>
            <a:r>
              <a:rPr lang="ru-RU" sz="1600" b="1" dirty="0" err="1">
                <a:solidFill>
                  <a:srgbClr val="7030A0"/>
                </a:solidFill>
                <a:latin typeface="Times New Roman" panose="02020603050405020304" pitchFamily="18" charset="0"/>
              </a:rPr>
              <a:t>дефокусирующих</a:t>
            </a:r>
            <a:r>
              <a:rPr lang="ru-RU" sz="1600" b="1" dirty="0">
                <a:solidFill>
                  <a:srgbClr val="7030A0"/>
                </a:solidFill>
                <a:latin typeface="Times New Roman" panose="02020603050405020304" pitchFamily="18" charset="0"/>
              </a:rPr>
              <a:t> магнитов приводит к общему фокусирующему эффекту </a:t>
            </a:r>
            <a:r>
              <a:rPr lang="ru-RU" sz="1600" b="1" dirty="0">
                <a:solidFill>
                  <a:schemeClr val="accent2"/>
                </a:solidFill>
                <a:latin typeface="Times New Roman" panose="02020603050405020304" pitchFamily="18" charset="0"/>
              </a:rPr>
              <a:t>если расстояние между магнитами не слишком большие.</a:t>
            </a:r>
          </a:p>
          <a:p>
            <a:pPr algn="ctr"/>
            <a:r>
              <a:rPr lang="ru-RU" sz="1600" b="1" dirty="0">
                <a:solidFill>
                  <a:schemeClr val="accent2"/>
                </a:solidFill>
                <a:latin typeface="Times New Roman" panose="02020603050405020304" pitchFamily="18" charset="0"/>
              </a:rPr>
              <a:t> </a:t>
            </a:r>
          </a:p>
          <a:p>
            <a:pPr algn="ctr"/>
            <a:r>
              <a:rPr lang="ru-RU" sz="1600" dirty="0">
                <a:latin typeface="Times New Roman" panose="02020603050405020304" pitchFamily="18" charset="0"/>
              </a:rPr>
              <a:t>Изобретатели</a:t>
            </a:r>
            <a:r>
              <a:rPr lang="en-US" sz="1600" dirty="0">
                <a:latin typeface="Times New Roman" panose="02020603050405020304" pitchFamily="18" charset="0"/>
              </a:rPr>
              <a:t>:</a:t>
            </a:r>
            <a:r>
              <a:rPr lang="ru-RU" sz="1600" dirty="0">
                <a:latin typeface="Times New Roman" panose="02020603050405020304" pitchFamily="18" charset="0"/>
              </a:rPr>
              <a:t> </a:t>
            </a:r>
            <a:r>
              <a:rPr lang="ru-RU" sz="1600" dirty="0" err="1">
                <a:effectLst/>
                <a:latin typeface="Times New Roman" panose="02020603050405020304" pitchFamily="18" charset="0"/>
              </a:rPr>
              <a:t>Кристофилос</a:t>
            </a:r>
            <a:r>
              <a:rPr lang="ru-RU" sz="1600" dirty="0">
                <a:effectLst/>
                <a:latin typeface="Times New Roman" panose="02020603050405020304" pitchFamily="18" charset="0"/>
              </a:rPr>
              <a:t> (1950,</a:t>
            </a:r>
            <a:r>
              <a:rPr lang="en-US" sz="1600" dirty="0">
                <a:effectLst/>
                <a:latin typeface="Times New Roman" panose="02020603050405020304" pitchFamily="18" charset="0"/>
              </a:rPr>
              <a:t> </a:t>
            </a:r>
            <a:r>
              <a:rPr lang="ru-RU" sz="1600" dirty="0" err="1">
                <a:effectLst/>
                <a:latin typeface="Times New Roman" panose="02020603050405020304" pitchFamily="18" charset="0"/>
              </a:rPr>
              <a:t>неопубликовано</a:t>
            </a:r>
            <a:r>
              <a:rPr lang="ru-RU" sz="1600" dirty="0">
                <a:effectLst/>
                <a:latin typeface="Times New Roman" panose="02020603050405020304" pitchFamily="18" charset="0"/>
              </a:rPr>
              <a:t>) и Курант, Ливингстон и </a:t>
            </a:r>
            <a:r>
              <a:rPr lang="ru-RU" sz="1600" dirty="0" err="1">
                <a:effectLst/>
                <a:latin typeface="Times New Roman" panose="02020603050405020304" pitchFamily="18" charset="0"/>
              </a:rPr>
              <a:t>Снайдерс</a:t>
            </a:r>
            <a:r>
              <a:rPr lang="ru-RU" sz="1600" dirty="0">
                <a:effectLst/>
                <a:latin typeface="Times New Roman" panose="02020603050405020304" pitchFamily="18" charset="0"/>
              </a:rPr>
              <a:t> (США, 1952)</a:t>
            </a:r>
            <a:r>
              <a:rPr lang="ru-RU" sz="1600" dirty="0">
                <a:solidFill>
                  <a:schemeClr val="accent2"/>
                </a:solidFill>
                <a:effectLst/>
                <a:latin typeface="Times New Roman" panose="02020603050405020304" pitchFamily="18" charset="0"/>
              </a:rPr>
              <a:t> </a:t>
            </a:r>
          </a:p>
        </p:txBody>
      </p:sp>
      <p:sp>
        <p:nvSpPr>
          <p:cNvPr id="2" name="Slide Number Placeholder 1">
            <a:extLst>
              <a:ext uri="{FF2B5EF4-FFF2-40B4-BE49-F238E27FC236}">
                <a16:creationId xmlns:a16="http://schemas.microsoft.com/office/drawing/2014/main" id="{C7A8FB51-2DBB-6DAA-0AC2-714B4232C297}"/>
              </a:ext>
            </a:extLst>
          </p:cNvPr>
          <p:cNvSpPr>
            <a:spLocks noGrp="1"/>
          </p:cNvSpPr>
          <p:nvPr>
            <p:ph type="sldNum" sz="quarter" idx="12"/>
          </p:nvPr>
        </p:nvSpPr>
        <p:spPr/>
        <p:txBody>
          <a:bodyPr/>
          <a:lstStyle/>
          <a:p>
            <a:pPr>
              <a:defRPr/>
            </a:pPr>
            <a:fld id="{D7CB4128-4830-4FC5-B4CF-1286CE3A61F3}" type="slidenum">
              <a:rPr lang="ru-RU" altLang="ru-RU" smtClean="0"/>
              <a:pPr>
                <a:defRPr/>
              </a:pPr>
              <a:t>21</a:t>
            </a:fld>
            <a:endParaRPr lang="ru-RU" altLang="ru-RU"/>
          </a:p>
        </p:txBody>
      </p:sp>
      <p:pic>
        <p:nvPicPr>
          <p:cNvPr id="3" name="Picture 8">
            <a:extLst>
              <a:ext uri="{FF2B5EF4-FFF2-40B4-BE49-F238E27FC236}">
                <a16:creationId xmlns:a16="http://schemas.microsoft.com/office/drawing/2014/main" id="{7B3B1B96-1BF7-71A3-E151-0DC3114AF4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667000"/>
            <a:ext cx="2819400" cy="342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FAA747F-CE46-6D5D-6E59-02CF132E7703}"/>
              </a:ext>
            </a:extLst>
          </p:cNvPr>
          <p:cNvSpPr txBox="1"/>
          <p:nvPr/>
        </p:nvSpPr>
        <p:spPr>
          <a:xfrm>
            <a:off x="2971800" y="6236721"/>
            <a:ext cx="4572000" cy="553998"/>
          </a:xfrm>
          <a:prstGeom prst="rect">
            <a:avLst/>
          </a:prstGeom>
          <a:noFill/>
        </p:spPr>
        <p:txBody>
          <a:bodyPr wrap="square">
            <a:spAutoFit/>
          </a:bodyPr>
          <a:lstStyle/>
          <a:p>
            <a:pPr algn="ctr"/>
            <a:r>
              <a:rPr lang="ru-RU" altLang="en-US" sz="1000" b="1" dirty="0">
                <a:latin typeface="Times New Roman" panose="02020603050405020304" pitchFamily="18" charset="0"/>
                <a:cs typeface="Times New Roman" panose="02020603050405020304" pitchFamily="18" charset="0"/>
              </a:rPr>
              <a:t>Бетатронные колебания в случаях слабой фокусировки в азимутально-симметричном поле (1) и сильной фокусировки при знакопеременном градиенте поля (2) при одном и том же начальном угловом отклонении</a:t>
            </a:r>
            <a:endParaRPr lang="en-RU" sz="1000" dirty="0"/>
          </a:p>
        </p:txBody>
      </p:sp>
      <p:pic>
        <p:nvPicPr>
          <p:cNvPr id="7" name="Picture 6">
            <a:extLst>
              <a:ext uri="{FF2B5EF4-FFF2-40B4-BE49-F238E27FC236}">
                <a16:creationId xmlns:a16="http://schemas.microsoft.com/office/drawing/2014/main" id="{16BA673F-FD6B-46B6-AEAA-6996ADC2152E}"/>
              </a:ext>
            </a:extLst>
          </p:cNvPr>
          <p:cNvPicPr>
            <a:picLocks noChangeAspect="1"/>
          </p:cNvPicPr>
          <p:nvPr/>
        </p:nvPicPr>
        <p:blipFill rotWithShape="1">
          <a:blip r:embed="rId2">
            <a:extLst>
              <a:ext uri="{28A0092B-C50C-407E-A947-70E740481C1C}">
                <a14:useLocalDpi xmlns:a14="http://schemas.microsoft.com/office/drawing/2010/main" val="0"/>
              </a:ext>
            </a:extLst>
          </a:blip>
          <a:srcRect l="7142" t="57830" r="5357" b="16200"/>
          <a:stretch/>
        </p:blipFill>
        <p:spPr>
          <a:xfrm>
            <a:off x="6258524" y="5298103"/>
            <a:ext cx="2743200" cy="523995"/>
          </a:xfrm>
          <a:prstGeom prst="rect">
            <a:avLst/>
          </a:prstGeom>
        </p:spPr>
      </p:pic>
    </p:spTree>
    <p:extLst>
      <p:ext uri="{BB962C8B-B14F-4D97-AF65-F5344CB8AC3E}">
        <p14:creationId xmlns:p14="http://schemas.microsoft.com/office/powerpoint/2010/main" val="2251748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65E0CC4-42FB-7F43-01BB-DF6BAAD691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9"/>
          <a:stretch/>
        </p:blipFill>
        <p:spPr bwMode="auto">
          <a:xfrm>
            <a:off x="2617285" y="4860195"/>
            <a:ext cx="3924300" cy="163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CA650A1-9E7C-FC41-6B20-31AABB6EEC9D}"/>
              </a:ext>
            </a:extLst>
          </p:cNvPr>
          <p:cNvPicPr>
            <a:picLocks noChangeAspect="1"/>
          </p:cNvPicPr>
          <p:nvPr/>
        </p:nvPicPr>
        <p:blipFill rotWithShape="1">
          <a:blip r:embed="rId4">
            <a:extLst>
              <a:ext uri="{28A0092B-C50C-407E-A947-70E740481C1C}">
                <a14:useLocalDpi xmlns:a14="http://schemas.microsoft.com/office/drawing/2010/main" val="0"/>
              </a:ext>
            </a:extLst>
          </a:blip>
          <a:srcRect r="756" b="13979"/>
          <a:stretch/>
        </p:blipFill>
        <p:spPr>
          <a:xfrm>
            <a:off x="133030" y="4449141"/>
            <a:ext cx="2457771" cy="2272334"/>
          </a:xfrm>
          <a:prstGeom prst="rect">
            <a:avLst/>
          </a:prstGeom>
        </p:spPr>
      </p:pic>
      <p:pic>
        <p:nvPicPr>
          <p:cNvPr id="9" name="Picture 8">
            <a:extLst>
              <a:ext uri="{FF2B5EF4-FFF2-40B4-BE49-F238E27FC236}">
                <a16:creationId xmlns:a16="http://schemas.microsoft.com/office/drawing/2014/main" id="{94379A4E-3532-47CE-A56F-A0F75286593B}"/>
              </a:ext>
            </a:extLst>
          </p:cNvPr>
          <p:cNvPicPr>
            <a:picLocks noChangeAspect="1"/>
          </p:cNvPicPr>
          <p:nvPr/>
        </p:nvPicPr>
        <p:blipFill rotWithShape="1">
          <a:blip r:embed="rId5">
            <a:extLst>
              <a:ext uri="{28A0092B-C50C-407E-A947-70E740481C1C}">
                <a14:useLocalDpi xmlns:a14="http://schemas.microsoft.com/office/drawing/2010/main" val="0"/>
              </a:ext>
            </a:extLst>
          </a:blip>
          <a:srcRect t="2963" b="1501"/>
          <a:stretch/>
        </p:blipFill>
        <p:spPr>
          <a:xfrm>
            <a:off x="4076700" y="1386953"/>
            <a:ext cx="4953000" cy="2348534"/>
          </a:xfrm>
          <a:prstGeom prst="rect">
            <a:avLst/>
          </a:prstGeom>
        </p:spPr>
      </p:pic>
      <p:pic>
        <p:nvPicPr>
          <p:cNvPr id="12" name="Picture 11">
            <a:extLst>
              <a:ext uri="{FF2B5EF4-FFF2-40B4-BE49-F238E27FC236}">
                <a16:creationId xmlns:a16="http://schemas.microsoft.com/office/drawing/2014/main" id="{A61BCBEF-6021-E7F0-EBB5-F8F7FF030FEA}"/>
              </a:ext>
            </a:extLst>
          </p:cNvPr>
          <p:cNvPicPr>
            <a:picLocks noChangeAspect="1"/>
          </p:cNvPicPr>
          <p:nvPr/>
        </p:nvPicPr>
        <p:blipFill rotWithShape="1">
          <a:blip r:embed="rId6">
            <a:extLst>
              <a:ext uri="{28A0092B-C50C-407E-A947-70E740481C1C}">
                <a14:useLocalDpi xmlns:a14="http://schemas.microsoft.com/office/drawing/2010/main" val="0"/>
              </a:ext>
            </a:extLst>
          </a:blip>
          <a:srcRect l="5708"/>
          <a:stretch/>
        </p:blipFill>
        <p:spPr>
          <a:xfrm>
            <a:off x="6491500" y="4411041"/>
            <a:ext cx="2609527" cy="2348534"/>
          </a:xfrm>
          <a:prstGeom prst="rect">
            <a:avLst/>
          </a:prstGeom>
        </p:spPr>
      </p:pic>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22</a:t>
            </a:fld>
            <a:endParaRPr lang="ru-RU" altLang="ru-RU"/>
          </a:p>
        </p:txBody>
      </p:sp>
      <p:pic>
        <p:nvPicPr>
          <p:cNvPr id="1026" name="Picture 2" descr="About Us - - Diamond Light Source">
            <a:extLst>
              <a:ext uri="{FF2B5EF4-FFF2-40B4-BE49-F238E27FC236}">
                <a16:creationId xmlns:a16="http://schemas.microsoft.com/office/drawing/2014/main" id="{A561D5B2-C5ED-E294-3854-053D0802E3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62" r="18366"/>
          <a:stretch/>
        </p:blipFill>
        <p:spPr bwMode="auto">
          <a:xfrm>
            <a:off x="152400" y="1187098"/>
            <a:ext cx="3736179" cy="2748244"/>
          </a:xfrm>
          <a:prstGeom prst="rect">
            <a:avLst/>
          </a:prstGeom>
          <a:noFill/>
          <a:extLst>
            <a:ext uri="{909E8E84-426E-40DD-AFC4-6F175D3DCCD1}">
              <a14:hiddenFill xmlns:a14="http://schemas.microsoft.com/office/drawing/2010/main">
                <a:solidFill>
                  <a:srgbClr val="FFFFFF"/>
                </a:solidFill>
              </a14:hiddenFill>
            </a:ext>
          </a:extLst>
        </p:spPr>
      </p:pic>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sp>
        <p:nvSpPr>
          <p:cNvPr id="7" name="TextBox 6">
            <a:extLst>
              <a:ext uri="{FF2B5EF4-FFF2-40B4-BE49-F238E27FC236}">
                <a16:creationId xmlns:a16="http://schemas.microsoft.com/office/drawing/2014/main" id="{7D30DF3B-6143-4142-AC1D-BC53BB58706C}"/>
              </a:ext>
            </a:extLst>
          </p:cNvPr>
          <p:cNvSpPr txBox="1"/>
          <p:nvPr/>
        </p:nvSpPr>
        <p:spPr>
          <a:xfrm>
            <a:off x="3064612" y="4186185"/>
            <a:ext cx="3048000" cy="400110"/>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Квадрупольны</a:t>
            </a:r>
            <a:r>
              <a:rPr lang="ru-RU" sz="2000" b="1" dirty="0">
                <a:solidFill>
                  <a:schemeClr val="accent2"/>
                </a:solidFill>
                <a:latin typeface="Times New Roman" panose="02020603050405020304" pitchFamily="18" charset="0"/>
              </a:rPr>
              <a:t>е</a:t>
            </a:r>
            <a:r>
              <a:rPr lang="ru-RU" sz="2000" b="1" dirty="0">
                <a:solidFill>
                  <a:schemeClr val="accent2"/>
                </a:solidFill>
                <a:effectLst/>
                <a:latin typeface="Times New Roman" panose="02020603050405020304" pitchFamily="18" charset="0"/>
              </a:rPr>
              <a:t> линзы</a:t>
            </a:r>
          </a:p>
        </p:txBody>
      </p:sp>
    </p:spTree>
    <p:extLst>
      <p:ext uri="{BB962C8B-B14F-4D97-AF65-F5344CB8AC3E}">
        <p14:creationId xmlns:p14="http://schemas.microsoft.com/office/powerpoint/2010/main" val="2733950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(Магниты)</a:t>
            </a:r>
          </a:p>
        </p:txBody>
      </p:sp>
      <p:pic>
        <p:nvPicPr>
          <p:cNvPr id="4" name="Picture 5" descr="IMG_0036">
            <a:extLst>
              <a:ext uri="{FF2B5EF4-FFF2-40B4-BE49-F238E27FC236}">
                <a16:creationId xmlns:a16="http://schemas.microsoft.com/office/drawing/2014/main" id="{6C328663-A42D-67B0-A4C5-7A67D2EC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1207168"/>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IMG_0031">
            <a:extLst>
              <a:ext uri="{FF2B5EF4-FFF2-40B4-BE49-F238E27FC236}">
                <a16:creationId xmlns:a16="http://schemas.microsoft.com/office/drawing/2014/main" id="{EE571011-CA9F-645C-0513-92DED890E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19201"/>
            <a:ext cx="2033326" cy="22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MG_0032">
            <a:extLst>
              <a:ext uri="{FF2B5EF4-FFF2-40B4-BE49-F238E27FC236}">
                <a16:creationId xmlns:a16="http://schemas.microsoft.com/office/drawing/2014/main" id="{A4FACA39-12F2-F3F4-872D-220E85465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034" y="1219200"/>
            <a:ext cx="186408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9FA91D-4A67-6DC9-7DD8-F97E116F8539}"/>
              </a:ext>
            </a:extLst>
          </p:cNvPr>
          <p:cNvSpPr txBox="1"/>
          <p:nvPr/>
        </p:nvSpPr>
        <p:spPr>
          <a:xfrm>
            <a:off x="4953000" y="3443097"/>
            <a:ext cx="4127500" cy="707886"/>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Корректирующие дипольные магниты</a:t>
            </a:r>
          </a:p>
        </p:txBody>
      </p:sp>
      <p:pic>
        <p:nvPicPr>
          <p:cNvPr id="10" name="Picture 9" descr="IMG_0035">
            <a:extLst>
              <a:ext uri="{FF2B5EF4-FFF2-40B4-BE49-F238E27FC236}">
                <a16:creationId xmlns:a16="http://schemas.microsoft.com/office/drawing/2014/main" id="{F3D8F829-E5FE-7764-29F0-FBFABFD13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4295" y="4061721"/>
            <a:ext cx="2414326"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78A2BEFE-5AED-46A9-0313-737547E3A696}"/>
              </a:ext>
            </a:extLst>
          </p:cNvPr>
          <p:cNvSpPr txBox="1"/>
          <p:nvPr/>
        </p:nvSpPr>
        <p:spPr>
          <a:xfrm>
            <a:off x="2904047" y="6223866"/>
            <a:ext cx="3048000" cy="400110"/>
          </a:xfrm>
          <a:prstGeom prst="rect">
            <a:avLst/>
          </a:prstGeom>
          <a:noFill/>
        </p:spPr>
        <p:txBody>
          <a:bodyPr wrap="square">
            <a:spAutoFit/>
          </a:bodyPr>
          <a:lstStyle/>
          <a:p>
            <a:pPr algn="ctr"/>
            <a:r>
              <a:rPr lang="ru-RU" sz="2000" b="1" dirty="0" err="1">
                <a:solidFill>
                  <a:schemeClr val="accent2"/>
                </a:solidFill>
                <a:effectLst/>
                <a:latin typeface="Times New Roman" panose="02020603050405020304" pitchFamily="18" charset="0"/>
              </a:rPr>
              <a:t>Секступольный</a:t>
            </a:r>
            <a:r>
              <a:rPr lang="ru-RU" sz="2000" b="1" dirty="0">
                <a:solidFill>
                  <a:schemeClr val="accent2"/>
                </a:solidFill>
                <a:effectLst/>
                <a:latin typeface="Times New Roman" panose="02020603050405020304" pitchFamily="18" charset="0"/>
              </a:rPr>
              <a:t> магнит</a:t>
            </a:r>
          </a:p>
        </p:txBody>
      </p:sp>
      <p:pic>
        <p:nvPicPr>
          <p:cNvPr id="14" name="Picture 11" descr="IMG_0028">
            <a:extLst>
              <a:ext uri="{FF2B5EF4-FFF2-40B4-BE49-F238E27FC236}">
                <a16:creationId xmlns:a16="http://schemas.microsoft.com/office/drawing/2014/main" id="{16803814-A0D1-2EF8-810F-BF06449D85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04" y="4045679"/>
            <a:ext cx="1836592"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B3A4B33-D51F-F9CE-B7E7-828D17FB2BEE}"/>
              </a:ext>
            </a:extLst>
          </p:cNvPr>
          <p:cNvSpPr txBox="1"/>
          <p:nvPr/>
        </p:nvSpPr>
        <p:spPr>
          <a:xfrm>
            <a:off x="0" y="6241853"/>
            <a:ext cx="3048000" cy="400110"/>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Квадрупольный магнит</a:t>
            </a:r>
          </a:p>
        </p:txBody>
      </p:sp>
      <p:pic>
        <p:nvPicPr>
          <p:cNvPr id="6148" name="Picture 4" descr="Fig. 29: Indus-2 Dipole magnet (Wt. ~ 10 MT) with support/positioning system.">
            <a:extLst>
              <a:ext uri="{FF2B5EF4-FFF2-40B4-BE49-F238E27FC236}">
                <a16:creationId xmlns:a16="http://schemas.microsoft.com/office/drawing/2014/main" id="{B631C0BA-8BC0-30E6-BB96-2AD5C0F52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0420" y="4307419"/>
            <a:ext cx="2758281" cy="1905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7C00AF-43D0-8211-4608-BB3A22739E0D}"/>
              </a:ext>
            </a:extLst>
          </p:cNvPr>
          <p:cNvSpPr txBox="1"/>
          <p:nvPr/>
        </p:nvSpPr>
        <p:spPr>
          <a:xfrm>
            <a:off x="6162450" y="6218442"/>
            <a:ext cx="2414326" cy="369332"/>
          </a:xfrm>
          <a:prstGeom prst="rect">
            <a:avLst/>
          </a:prstGeom>
          <a:noFill/>
        </p:spPr>
        <p:txBody>
          <a:bodyPr wrap="square">
            <a:spAutoFit/>
          </a:bodyPr>
          <a:lstStyle/>
          <a:p>
            <a:pPr algn="ctr"/>
            <a:r>
              <a:rPr lang="ru-RU" b="1" dirty="0">
                <a:solidFill>
                  <a:schemeClr val="accent2"/>
                </a:solidFill>
                <a:latin typeface="Times New Roman" panose="02020603050405020304" pitchFamily="18" charset="0"/>
              </a:rPr>
              <a:t>Дипольный магнит</a:t>
            </a:r>
            <a:endParaRPr lang="en-RU" dirty="0"/>
          </a:p>
        </p:txBody>
      </p:sp>
      <p:sp>
        <p:nvSpPr>
          <p:cNvPr id="18" name="Slide Number Placeholder 17">
            <a:extLst>
              <a:ext uri="{FF2B5EF4-FFF2-40B4-BE49-F238E27FC236}">
                <a16:creationId xmlns:a16="http://schemas.microsoft.com/office/drawing/2014/main" id="{EA5C7760-F24A-4231-D573-EA72C579FB62}"/>
              </a:ext>
            </a:extLst>
          </p:cNvPr>
          <p:cNvSpPr>
            <a:spLocks noGrp="1"/>
          </p:cNvSpPr>
          <p:nvPr>
            <p:ph type="sldNum" sz="quarter" idx="12"/>
          </p:nvPr>
        </p:nvSpPr>
        <p:spPr/>
        <p:txBody>
          <a:bodyPr/>
          <a:lstStyle/>
          <a:p>
            <a:pPr>
              <a:defRPr/>
            </a:pPr>
            <a:fld id="{D7CB4128-4830-4FC5-B4CF-1286CE3A61F3}" type="slidenum">
              <a:rPr lang="ru-RU" altLang="ru-RU" smtClean="0"/>
              <a:pPr>
                <a:defRPr/>
              </a:pPr>
              <a:t>23</a:t>
            </a:fld>
            <a:endParaRPr lang="ru-RU" altLang="ru-RU"/>
          </a:p>
        </p:txBody>
      </p:sp>
    </p:spTree>
    <p:extLst>
      <p:ext uri="{BB962C8B-B14F-4D97-AF65-F5344CB8AC3E}">
        <p14:creationId xmlns:p14="http://schemas.microsoft.com/office/powerpoint/2010/main" val="287807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694656"/>
          </a:xfrm>
        </p:spPr>
        <p:txBody>
          <a:bodyPr/>
          <a:lstStyle/>
          <a:p>
            <a:r>
              <a:rPr lang="ru-RU" altLang="ru-RU" sz="3600" b="1" dirty="0">
                <a:solidFill>
                  <a:srgbClr val="FF3300"/>
                </a:solidFill>
                <a:latin typeface="Times New Roman" panose="02020603050405020304" pitchFamily="18" charset="0"/>
              </a:rPr>
              <a:t>Сравнение фокусировок</a:t>
            </a:r>
            <a:endParaRPr lang="ru-RU" altLang="ru-RU" sz="2800" b="1" dirty="0">
              <a:solidFill>
                <a:srgbClr val="FF3300"/>
              </a:solidFill>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24</a:t>
            </a:fld>
            <a:endParaRPr lang="ru-RU" altLang="ru-RU"/>
          </a:p>
        </p:txBody>
      </p:sp>
      <p:pic>
        <p:nvPicPr>
          <p:cNvPr id="6" name="Picture 5">
            <a:extLst>
              <a:ext uri="{FF2B5EF4-FFF2-40B4-BE49-F238E27FC236}">
                <a16:creationId xmlns:a16="http://schemas.microsoft.com/office/drawing/2014/main" id="{0EDC867A-057A-AA89-4849-15D26F8DF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10" y="881692"/>
            <a:ext cx="3543808" cy="2768600"/>
          </a:xfrm>
          <a:prstGeom prst="rect">
            <a:avLst/>
          </a:prstGeom>
        </p:spPr>
      </p:pic>
      <p:pic>
        <p:nvPicPr>
          <p:cNvPr id="8" name="Picture 7">
            <a:extLst>
              <a:ext uri="{FF2B5EF4-FFF2-40B4-BE49-F238E27FC236}">
                <a16:creationId xmlns:a16="http://schemas.microsoft.com/office/drawing/2014/main" id="{905F5713-F97C-7A92-6177-EEA77B2F0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033957"/>
            <a:ext cx="3543808" cy="2779674"/>
          </a:xfrm>
          <a:prstGeom prst="rect">
            <a:avLst/>
          </a:prstGeom>
        </p:spPr>
      </p:pic>
      <p:pic>
        <p:nvPicPr>
          <p:cNvPr id="11" name="Picture 10">
            <a:extLst>
              <a:ext uri="{FF2B5EF4-FFF2-40B4-BE49-F238E27FC236}">
                <a16:creationId xmlns:a16="http://schemas.microsoft.com/office/drawing/2014/main" id="{40254A13-800F-8B5D-8BD0-8B8CD284D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284" y="886226"/>
            <a:ext cx="4318725" cy="2820667"/>
          </a:xfrm>
          <a:prstGeom prst="rect">
            <a:avLst/>
          </a:prstGeom>
        </p:spPr>
      </p:pic>
      <p:pic>
        <p:nvPicPr>
          <p:cNvPr id="14" name="Picture 13">
            <a:extLst>
              <a:ext uri="{FF2B5EF4-FFF2-40B4-BE49-F238E27FC236}">
                <a16:creationId xmlns:a16="http://schemas.microsoft.com/office/drawing/2014/main" id="{89D3B79F-D180-5E66-6D8B-D16B372CD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797" y="3969039"/>
            <a:ext cx="4455695" cy="2565400"/>
          </a:xfrm>
          <a:prstGeom prst="rect">
            <a:avLst/>
          </a:prstGeom>
        </p:spPr>
      </p:pic>
      <p:sp>
        <p:nvSpPr>
          <p:cNvPr id="16" name="TextBox 15">
            <a:extLst>
              <a:ext uri="{FF2B5EF4-FFF2-40B4-BE49-F238E27FC236}">
                <a16:creationId xmlns:a16="http://schemas.microsoft.com/office/drawing/2014/main" id="{18C73F5D-C6BF-9D6E-36A1-D16ABF0D6CE2}"/>
              </a:ext>
            </a:extLst>
          </p:cNvPr>
          <p:cNvSpPr txBox="1"/>
          <p:nvPr/>
        </p:nvSpPr>
        <p:spPr>
          <a:xfrm>
            <a:off x="216310" y="3686951"/>
            <a:ext cx="4001008" cy="276999"/>
          </a:xfrm>
          <a:prstGeom prst="rect">
            <a:avLst/>
          </a:prstGeom>
          <a:noFill/>
        </p:spPr>
        <p:txBody>
          <a:bodyPr wrap="square">
            <a:spAutoFit/>
          </a:bodyPr>
          <a:lstStyle/>
          <a:p>
            <a:pPr algn="ct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Alternating Gradient Synchrotron (</a:t>
            </a:r>
            <a:r>
              <a:rPr lang="en-US" sz="1200" b="1" dirty="0">
                <a:solidFill>
                  <a:schemeClr val="accent2"/>
                </a:solidFill>
                <a:latin typeface="Times New Roman" panose="02020603050405020304" pitchFamily="18" charset="0"/>
                <a:cs typeface="Times New Roman" panose="02020603050405020304" pitchFamily="18" charset="0"/>
              </a:rPr>
              <a:t>BNL, USA</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33 GeV</a:t>
            </a:r>
            <a:endParaRPr lang="en-RU" sz="1200" b="1" dirty="0">
              <a:solidFill>
                <a:schemeClr val="accent2"/>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4E03E93-16E6-7F9C-31AB-FA326E7ED8C0}"/>
              </a:ext>
            </a:extLst>
          </p:cNvPr>
          <p:cNvSpPr txBox="1"/>
          <p:nvPr/>
        </p:nvSpPr>
        <p:spPr>
          <a:xfrm>
            <a:off x="4723141" y="3681817"/>
            <a:ext cx="4001008" cy="276999"/>
          </a:xfrm>
          <a:prstGeom prst="rect">
            <a:avLst/>
          </a:prstGeom>
          <a:noFill/>
        </p:spPr>
        <p:txBody>
          <a:bodyPr wrap="square">
            <a:spAutoFit/>
          </a:bodyPr>
          <a:lstStyle/>
          <a:p>
            <a:pPr algn="ctr"/>
            <a:r>
              <a:rPr lang="ru-RU" sz="1200" b="1" dirty="0" err="1">
                <a:solidFill>
                  <a:schemeClr val="accent2"/>
                </a:solidFill>
                <a:latin typeface="Times New Roman" panose="02020603050405020304" pitchFamily="18" charset="0"/>
                <a:cs typeface="Times New Roman" panose="02020603050405020304" pitchFamily="18" charset="0"/>
              </a:rPr>
              <a:t>Синхрофазатрон</a:t>
            </a:r>
            <a:r>
              <a:rPr lang="ru-RU" sz="1200" b="1" dirty="0">
                <a:solidFill>
                  <a:schemeClr val="accent2"/>
                </a:solidFill>
                <a:latin typeface="Times New Roman" panose="02020603050405020304" pitchFamily="18" charset="0"/>
                <a:cs typeface="Times New Roman" panose="02020603050405020304" pitchFamily="18" charset="0"/>
              </a:rPr>
              <a:t> </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t>
            </a:r>
            <a:r>
              <a:rPr lang="ru-RU" sz="1200" b="1" dirty="0">
                <a:solidFill>
                  <a:schemeClr val="accent2"/>
                </a:solidFill>
                <a:latin typeface="Times New Roman" panose="02020603050405020304" pitchFamily="18" charset="0"/>
                <a:cs typeface="Times New Roman" panose="02020603050405020304" pitchFamily="18" charset="0"/>
              </a:rPr>
              <a:t>ОИЯИ</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10</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ГэВ</a:t>
            </a:r>
            <a:endParaRPr lang="en-RU" sz="1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32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923330"/>
          </a:xfrm>
        </p:spPr>
        <p:txBody>
          <a:bodyPr/>
          <a:lstStyle/>
          <a:p>
            <a:r>
              <a:rPr lang="ru-RU" altLang="ru-RU" sz="3600" b="1" dirty="0">
                <a:solidFill>
                  <a:srgbClr val="FF3300"/>
                </a:solidFill>
                <a:latin typeface="Times New Roman" panose="02020603050405020304" pitchFamily="18" charset="0"/>
              </a:rPr>
              <a:t>Сверхпроводящий магнит</a:t>
            </a:r>
            <a:endParaRPr lang="ru-RU" altLang="ru-RU" sz="2800" b="1" dirty="0">
              <a:solidFill>
                <a:srgbClr val="FF3300"/>
              </a:solidFill>
              <a:latin typeface="Times New Roman" panose="02020603050405020304" pitchFamily="18" charset="0"/>
            </a:endParaRPr>
          </a:p>
        </p:txBody>
      </p:sp>
      <p:sp>
        <p:nvSpPr>
          <p:cNvPr id="6" name="TextBox 5">
            <a:extLst>
              <a:ext uri="{FF2B5EF4-FFF2-40B4-BE49-F238E27FC236}">
                <a16:creationId xmlns:a16="http://schemas.microsoft.com/office/drawing/2014/main" id="{D3FA8FAA-40F6-1183-B52A-92ACDA2F3870}"/>
              </a:ext>
            </a:extLst>
          </p:cNvPr>
          <p:cNvSpPr txBox="1"/>
          <p:nvPr/>
        </p:nvSpPr>
        <p:spPr>
          <a:xfrm>
            <a:off x="152400" y="1917442"/>
            <a:ext cx="4068286" cy="5016758"/>
          </a:xfrm>
          <a:prstGeom prst="rect">
            <a:avLst/>
          </a:prstGeom>
          <a:noFill/>
        </p:spPr>
        <p:txBody>
          <a:bodyPr wrap="square">
            <a:spAutoFit/>
          </a:bodyPr>
          <a:lstStyle/>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Выше магнитное поле (до 10 раз)</a:t>
            </a:r>
            <a:r>
              <a:rPr lang="ru-RU" sz="2000" b="1" dirty="0">
                <a:solidFill>
                  <a:schemeClr val="accent2"/>
                </a:solidFill>
                <a:latin typeface="Times New Roman" panose="02020603050405020304" pitchFamily="18" charset="0"/>
              </a:rPr>
              <a:t>, как следствие</a:t>
            </a:r>
            <a:r>
              <a:rPr lang="ru-RU" sz="2000" b="1" dirty="0">
                <a:solidFill>
                  <a:schemeClr val="accent2"/>
                </a:solidFill>
                <a:effectLst/>
                <a:latin typeface="Times New Roman" panose="02020603050405020304" pitchFamily="18" charset="0"/>
              </a:rPr>
              <a:t> меньше размер ускорителя или (при заданном размере) выше энергия</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Потребляют меньше энергии</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Более стабильное магнитное поле</a:t>
            </a:r>
            <a:endParaRPr lang="en-US" sz="2000" b="1" dirty="0">
              <a:solidFill>
                <a:schemeClr val="accent2"/>
              </a:solidFill>
              <a:effectLst/>
              <a:latin typeface="Times New Roman" panose="02020603050405020304" pitchFamily="18" charset="0"/>
            </a:endParaRPr>
          </a:p>
          <a:p>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Но: криогенная система, сложность в эксплуатации </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Меньшая однородность поля, сильнее </a:t>
            </a:r>
            <a:r>
              <a:rPr lang="ru-RU" sz="2000" b="1" dirty="0" err="1">
                <a:solidFill>
                  <a:schemeClr val="accent2"/>
                </a:solidFill>
                <a:effectLst/>
                <a:latin typeface="Times New Roman" panose="02020603050405020304" pitchFamily="18" charset="0"/>
              </a:rPr>
              <a:t>мультипольные</a:t>
            </a:r>
            <a:r>
              <a:rPr lang="ru-RU" sz="2000" b="1" dirty="0">
                <a:solidFill>
                  <a:schemeClr val="accent2"/>
                </a:solidFill>
                <a:effectLst/>
                <a:latin typeface="Times New Roman" panose="02020603050405020304" pitchFamily="18" charset="0"/>
              </a:rPr>
              <a:t> компоненты, большее влияние </a:t>
            </a:r>
            <a:r>
              <a:rPr lang="ru-RU" sz="2000" b="1" dirty="0" err="1">
                <a:solidFill>
                  <a:schemeClr val="accent2"/>
                </a:solidFill>
                <a:effectLst/>
                <a:latin typeface="Times New Roman" panose="02020603050405020304" pitchFamily="18" charset="0"/>
              </a:rPr>
              <a:t>нелинейностеи</a:t>
            </a:r>
            <a:r>
              <a:rPr lang="ru-RU" sz="2000" b="1" dirty="0">
                <a:solidFill>
                  <a:schemeClr val="accent2"/>
                </a:solidFill>
                <a:effectLst/>
                <a:latin typeface="Times New Roman" panose="02020603050405020304" pitchFamily="18" charset="0"/>
              </a:rPr>
              <a:t>̆ на динамику частиц </a:t>
            </a:r>
          </a:p>
        </p:txBody>
      </p:sp>
      <p:pic>
        <p:nvPicPr>
          <p:cNvPr id="13314" name="Picture 2" descr="Рис. 2. Поперечное сечение поворотного магнита. Рис. из статьи Oliver Brüning, Paul Collier «Building a behemoth» // Nature 448, 285–289 (19 July 2007)">
            <a:extLst>
              <a:ext uri="{FF2B5EF4-FFF2-40B4-BE49-F238E27FC236}">
                <a16:creationId xmlns:a16="http://schemas.microsoft.com/office/drawing/2014/main" id="{F91F4FEE-29C3-5342-99FD-C55C26737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686" y="1692285"/>
            <a:ext cx="4240967" cy="3717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2C6EBE-D1EC-0B8C-A0D2-685B1BB06A50}"/>
              </a:ext>
            </a:extLst>
          </p:cNvPr>
          <p:cNvSpPr txBox="1"/>
          <p:nvPr/>
        </p:nvSpPr>
        <p:spPr>
          <a:xfrm>
            <a:off x="4220687" y="5616714"/>
            <a:ext cx="3201876" cy="1015663"/>
          </a:xfrm>
          <a:prstGeom prst="rect">
            <a:avLst/>
          </a:prstGeom>
          <a:noFill/>
        </p:spPr>
        <p:txBody>
          <a:bodyPr wrap="square">
            <a:spAutoFit/>
          </a:bodyPr>
          <a:lstStyle/>
          <a:p>
            <a:pPr algn="ctr"/>
            <a:r>
              <a:rPr lang="ru-RU" sz="2000" b="1" i="0" u="none" strike="noStrike" dirty="0">
                <a:solidFill>
                  <a:srgbClr val="1A1A1A"/>
                </a:solidFill>
                <a:effectLst/>
                <a:latin typeface="Times New Roman" panose="02020603050405020304" pitchFamily="18" charset="0"/>
                <a:cs typeface="Times New Roman" panose="02020603050405020304" pitchFamily="18" charset="0"/>
              </a:rPr>
              <a:t>Поворотный магнит </a:t>
            </a:r>
            <a:r>
              <a:rPr lang="en-US" sz="2000" b="1" i="0" u="none" strike="noStrike" dirty="0">
                <a:solidFill>
                  <a:srgbClr val="1A1A1A"/>
                </a:solidFill>
                <a:effectLst/>
                <a:latin typeface="Times New Roman" panose="02020603050405020304" pitchFamily="18" charset="0"/>
                <a:cs typeface="Times New Roman" panose="02020603050405020304" pitchFamily="18" charset="0"/>
              </a:rPr>
              <a:t>LHC</a:t>
            </a:r>
          </a:p>
          <a:p>
            <a:pPr algn="ct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ниобий-титан</a:t>
            </a: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 8,3 тесла</a:t>
            </a:r>
            <a:r>
              <a:rPr lang="en-US" sz="2000" b="1" dirty="0">
                <a:solidFill>
                  <a:srgbClr val="1A1A1A"/>
                </a:solidFill>
                <a:latin typeface="Times New Roman" panose="02020603050405020304" pitchFamily="18" charset="0"/>
                <a:cs typeface="Times New Roman" panose="02020603050405020304" pitchFamily="18" charset="0"/>
              </a:rPr>
              <a:t>; 1,9 K</a:t>
            </a:r>
            <a:r>
              <a:rPr lang="ru-RU" sz="2000" b="1" dirty="0">
                <a:solidFill>
                  <a:srgbClr val="1A1A1A"/>
                </a:solidFill>
                <a:latin typeface="Times New Roman" panose="02020603050405020304" pitchFamily="18" charset="0"/>
                <a:cs typeface="Times New Roman" panose="02020603050405020304" pitchFamily="18" charset="0"/>
              </a:rPr>
              <a:t>)</a:t>
            </a:r>
            <a:endParaRPr lang="en-RU"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E8A338-01CD-6DA8-6290-2861A9A0D4C0}"/>
              </a:ext>
            </a:extLst>
          </p:cNvPr>
          <p:cNvSpPr txBox="1"/>
          <p:nvPr/>
        </p:nvSpPr>
        <p:spPr>
          <a:xfrm>
            <a:off x="228600" y="777061"/>
            <a:ext cx="8686800" cy="1015663"/>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 электромагнит, в котором ток, создающий магнитное поле, протекает в основном по сверхпроводнику, вследствие чего омические потери в обмотке будут весьма малы.</a:t>
            </a:r>
          </a:p>
        </p:txBody>
      </p:sp>
      <p:sp>
        <p:nvSpPr>
          <p:cNvPr id="4" name="Slide Number Placeholder 3">
            <a:extLst>
              <a:ext uri="{FF2B5EF4-FFF2-40B4-BE49-F238E27FC236}">
                <a16:creationId xmlns:a16="http://schemas.microsoft.com/office/drawing/2014/main" id="{5EA11749-2FA7-6ED8-8C0B-A7EE2B6805EE}"/>
              </a:ext>
            </a:extLst>
          </p:cNvPr>
          <p:cNvSpPr>
            <a:spLocks noGrp="1"/>
          </p:cNvSpPr>
          <p:nvPr>
            <p:ph type="sldNum" sz="quarter" idx="12"/>
          </p:nvPr>
        </p:nvSpPr>
        <p:spPr/>
        <p:txBody>
          <a:bodyPr/>
          <a:lstStyle/>
          <a:p>
            <a:pPr>
              <a:defRPr/>
            </a:pPr>
            <a:fld id="{D7CB4128-4830-4FC5-B4CF-1286CE3A61F3}" type="slidenum">
              <a:rPr lang="ru-RU" altLang="ru-RU" smtClean="0"/>
              <a:pPr>
                <a:defRPr/>
              </a:pPr>
              <a:t>25</a:t>
            </a:fld>
            <a:endParaRPr lang="ru-RU" altLang="ru-RU"/>
          </a:p>
        </p:txBody>
      </p:sp>
      <p:pic>
        <p:nvPicPr>
          <p:cNvPr id="2052" name="Picture 4">
            <a:extLst>
              <a:ext uri="{FF2B5EF4-FFF2-40B4-BE49-F238E27FC236}">
                <a16:creationId xmlns:a16="http://schemas.microsoft.com/office/drawing/2014/main" id="{BE8754FA-3EB2-CA32-43DF-ECB8ADC51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563" y="5133965"/>
            <a:ext cx="1552104" cy="157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2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562F7F7-BFA8-89AB-A54B-46476E82FCFB}"/>
              </a:ext>
            </a:extLst>
          </p:cNvPr>
          <p:cNvSpPr>
            <a:spLocks noChangeArrowheads="1"/>
          </p:cNvSpPr>
          <p:nvPr/>
        </p:nvSpPr>
        <p:spPr bwMode="auto">
          <a:xfrm>
            <a:off x="3059825" y="1265520"/>
            <a:ext cx="69540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sp>
        <p:nvSpPr>
          <p:cNvPr id="18434" name="Rectangle 2"/>
          <p:cNvSpPr>
            <a:spLocks noGrp="1" noChangeArrowheads="1"/>
          </p:cNvSpPr>
          <p:nvPr>
            <p:ph type="title"/>
          </p:nvPr>
        </p:nvSpPr>
        <p:spPr>
          <a:xfrm>
            <a:off x="457200" y="0"/>
            <a:ext cx="8229600" cy="838200"/>
          </a:xfrm>
        </p:spPr>
        <p:txBody>
          <a:bodyPr/>
          <a:lstStyle/>
          <a:p>
            <a:r>
              <a:rPr lang="ru-RU" altLang="ru-RU" sz="3600" b="1" dirty="0" err="1">
                <a:solidFill>
                  <a:srgbClr val="FF3300"/>
                </a:solidFill>
                <a:latin typeface="Times New Roman" panose="02020603050405020304" pitchFamily="18" charset="0"/>
              </a:rPr>
              <a:t>Нуклотрон</a:t>
            </a:r>
            <a:r>
              <a:rPr lang="ru-RU" altLang="ru-RU" sz="3600" b="1" dirty="0">
                <a:solidFill>
                  <a:srgbClr val="FF3300"/>
                </a:solidFill>
                <a:latin typeface="Times New Roman" panose="02020603050405020304" pitchFamily="18" charset="0"/>
              </a:rPr>
              <a:t> (Дубна, Россия), 1993</a:t>
            </a:r>
          </a:p>
        </p:txBody>
      </p:sp>
      <p:pic>
        <p:nvPicPr>
          <p:cNvPr id="18436" name="Picture 5" descr="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002164"/>
            <a:ext cx="3886200" cy="271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0B40ADB-A86F-E659-9604-F861E2F1840D}"/>
              </a:ext>
            </a:extLst>
          </p:cNvPr>
          <p:cNvSpPr txBox="1"/>
          <p:nvPr/>
        </p:nvSpPr>
        <p:spPr>
          <a:xfrm>
            <a:off x="647700" y="685800"/>
            <a:ext cx="7848600" cy="646331"/>
          </a:xfrm>
          <a:prstGeom prst="rect">
            <a:avLst/>
          </a:prstGeom>
          <a:noFill/>
        </p:spPr>
        <p:txBody>
          <a:bodyPr wrap="square">
            <a:spAutoFit/>
          </a:bodyPr>
          <a:lstStyle/>
          <a:p>
            <a:pPr algn="just"/>
            <a:r>
              <a:rPr lang="en-US" b="1" dirty="0">
                <a:solidFill>
                  <a:schemeClr val="accent2"/>
                </a:solidFill>
                <a:latin typeface="Times New Roman" panose="02020603050405020304" pitchFamily="18" charset="0"/>
                <a:ea typeface="Times New Roman" panose="02020603050405020304" pitchFamily="18" charset="0"/>
              </a:rPr>
              <a:t>- c</a:t>
            </a:r>
            <a:r>
              <a:rPr lang="en-RU" sz="1800" b="1" dirty="0">
                <a:solidFill>
                  <a:schemeClr val="accent2"/>
                </a:solidFill>
                <a:effectLst/>
                <a:latin typeface="Times New Roman" panose="02020603050405020304" pitchFamily="18" charset="0"/>
                <a:ea typeface="Times New Roman" panose="02020603050405020304" pitchFamily="18" charset="0"/>
              </a:rPr>
              <a:t>ильнофокусирующий синхротрон,</a:t>
            </a:r>
            <a:r>
              <a:rPr lang="ru-RU" sz="1800" b="1" dirty="0">
                <a:solidFill>
                  <a:schemeClr val="accent2"/>
                </a:solidFill>
                <a:effectLst/>
                <a:latin typeface="Times New Roman" panose="02020603050405020304" pitchFamily="18" charset="0"/>
                <a:ea typeface="Times New Roman" panose="02020603050405020304" pitchFamily="18" charset="0"/>
              </a:rPr>
              <a:t> </a:t>
            </a:r>
            <a:r>
              <a:rPr lang="en-RU" sz="1800" b="1" dirty="0">
                <a:solidFill>
                  <a:schemeClr val="accent2"/>
                </a:solidFill>
                <a:effectLst/>
                <a:latin typeface="Times New Roman" panose="02020603050405020304" pitchFamily="18" charset="0"/>
                <a:ea typeface="Times New Roman" panose="02020603050405020304" pitchFamily="18" charset="0"/>
              </a:rPr>
              <a:t>на основе сверхпроводящих магнитов.</a:t>
            </a:r>
          </a:p>
        </p:txBody>
      </p:sp>
      <p:graphicFrame>
        <p:nvGraphicFramePr>
          <p:cNvPr id="7" name="Table 6">
            <a:extLst>
              <a:ext uri="{FF2B5EF4-FFF2-40B4-BE49-F238E27FC236}">
                <a16:creationId xmlns:a16="http://schemas.microsoft.com/office/drawing/2014/main" id="{948D4B3B-BE88-B4FB-1D5B-217CC35030C3}"/>
              </a:ext>
            </a:extLst>
          </p:cNvPr>
          <p:cNvGraphicFramePr>
            <a:graphicFrameLocks noGrp="1"/>
          </p:cNvGraphicFramePr>
          <p:nvPr>
            <p:extLst>
              <p:ext uri="{D42A27DB-BD31-4B8C-83A1-F6EECF244321}">
                <p14:modId xmlns:p14="http://schemas.microsoft.com/office/powerpoint/2010/main" val="1521953957"/>
              </p:ext>
            </p:extLst>
          </p:nvPr>
        </p:nvGraphicFramePr>
        <p:xfrm>
          <a:off x="4419600" y="1230255"/>
          <a:ext cx="4419600" cy="2204720"/>
        </p:xfrm>
        <a:graphic>
          <a:graphicData uri="http://schemas.openxmlformats.org/drawingml/2006/table">
            <a:tbl>
              <a:tblPr firstRow="1" firstCol="1" bandRow="1">
                <a:tableStyleId>{5C22544A-7EE6-4342-B048-85BDC9FD1C3A}</a:tableStyleId>
              </a:tblPr>
              <a:tblGrid>
                <a:gridCol w="3200400">
                  <a:extLst>
                    <a:ext uri="{9D8B030D-6E8A-4147-A177-3AD203B41FA5}">
                      <a16:colId xmlns:a16="http://schemas.microsoft.com/office/drawing/2014/main" val="119919030"/>
                    </a:ext>
                  </a:extLst>
                </a:gridCol>
                <a:gridCol w="1219200">
                  <a:extLst>
                    <a:ext uri="{9D8B030D-6E8A-4147-A177-3AD203B41FA5}">
                      <a16:colId xmlns:a16="http://schemas.microsoft.com/office/drawing/2014/main" val="4211306731"/>
                    </a:ext>
                  </a:extLst>
                </a:gridCol>
              </a:tblGrid>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диполей,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96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590938057"/>
                  </a:ext>
                </a:extLst>
              </a:tr>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квадруполей,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64</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00791259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Апертура диполей, мм</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110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327312172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Общая охлаждаемая масса, т</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~80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25031044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Мощность гелиевых ожижителей при 4.5</a:t>
                      </a:r>
                      <a:r>
                        <a:rPr lang="en-RU" sz="1600" kern="100" baseline="30000">
                          <a:solidFill>
                            <a:schemeClr val="tx1"/>
                          </a:solidFill>
                          <a:effectLst/>
                          <a:latin typeface="Times New Roman" panose="02020603050405020304" pitchFamily="18" charset="0"/>
                          <a:cs typeface="Times New Roman" panose="02020603050405020304" pitchFamily="18" charset="0"/>
                        </a:rPr>
                        <a:t>o</a:t>
                      </a:r>
                      <a:r>
                        <a:rPr lang="en-RU" sz="1600" kern="100">
                          <a:solidFill>
                            <a:schemeClr val="tx1"/>
                          </a:solidFill>
                          <a:effectLst/>
                          <a:latin typeface="Times New Roman" panose="02020603050405020304" pitchFamily="18" charset="0"/>
                          <a:cs typeface="Times New Roman" panose="02020603050405020304" pitchFamily="18" charset="0"/>
                        </a:rPr>
                        <a:t>К, кВ</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2×1.6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661822978"/>
                  </a:ext>
                </a:extLst>
              </a:tr>
            </a:tbl>
          </a:graphicData>
        </a:graphic>
      </p:graphicFrame>
      <p:sp>
        <p:nvSpPr>
          <p:cNvPr id="3" name="Slide Number Placeholder 2">
            <a:extLst>
              <a:ext uri="{FF2B5EF4-FFF2-40B4-BE49-F238E27FC236}">
                <a16:creationId xmlns:a16="http://schemas.microsoft.com/office/drawing/2014/main" id="{D55912F2-25DD-33E4-8C1E-5AC11943B398}"/>
              </a:ext>
            </a:extLst>
          </p:cNvPr>
          <p:cNvSpPr>
            <a:spLocks noGrp="1"/>
          </p:cNvSpPr>
          <p:nvPr>
            <p:ph type="sldNum" sz="quarter" idx="12"/>
          </p:nvPr>
        </p:nvSpPr>
        <p:spPr/>
        <p:txBody>
          <a:bodyPr/>
          <a:lstStyle/>
          <a:p>
            <a:pPr>
              <a:defRPr/>
            </a:pPr>
            <a:fld id="{D7CB4128-4830-4FC5-B4CF-1286CE3A61F3}" type="slidenum">
              <a:rPr lang="ru-RU" altLang="ru-RU" smtClean="0"/>
              <a:pPr>
                <a:defRPr/>
              </a:pPr>
              <a:t>26</a:t>
            </a:fld>
            <a:endParaRPr lang="ru-RU" altLang="ru-RU"/>
          </a:p>
        </p:txBody>
      </p:sp>
      <p:pic>
        <p:nvPicPr>
          <p:cNvPr id="2" name="Picture 1">
            <a:extLst>
              <a:ext uri="{FF2B5EF4-FFF2-40B4-BE49-F238E27FC236}">
                <a16:creationId xmlns:a16="http://schemas.microsoft.com/office/drawing/2014/main" id="{4BA0D872-EAA2-AEF2-BDF4-E49620CA54C9}"/>
              </a:ext>
            </a:extLst>
          </p:cNvPr>
          <p:cNvPicPr>
            <a:picLocks noChangeAspect="1"/>
          </p:cNvPicPr>
          <p:nvPr/>
        </p:nvPicPr>
        <p:blipFill rotWithShape="1">
          <a:blip r:embed="rId3">
            <a:extLst>
              <a:ext uri="{28A0092B-C50C-407E-A947-70E740481C1C}">
                <a14:useLocalDpi xmlns:a14="http://schemas.microsoft.com/office/drawing/2010/main" val="0"/>
              </a:ext>
            </a:extLst>
          </a:blip>
          <a:srcRect l="4000" t="2679" r="4500" b="4579"/>
          <a:stretch/>
        </p:blipFill>
        <p:spPr>
          <a:xfrm>
            <a:off x="4419600" y="3505200"/>
            <a:ext cx="4648200" cy="3297936"/>
          </a:xfrm>
          <a:prstGeom prst="rect">
            <a:avLst/>
          </a:prstGeom>
        </p:spPr>
      </p:pic>
      <p:pic>
        <p:nvPicPr>
          <p:cNvPr id="1026" name="Picture 2">
            <a:extLst>
              <a:ext uri="{FF2B5EF4-FFF2-40B4-BE49-F238E27FC236}">
                <a16:creationId xmlns:a16="http://schemas.microsoft.com/office/drawing/2014/main" id="{0DC9D31B-352F-2493-1A83-115ACBCE3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11239"/>
            <a:ext cx="3886200" cy="2592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82" y="2008022"/>
            <a:ext cx="6866718" cy="4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67D56F8F-E637-45A1-E655-77632F42141C}"/>
              </a:ext>
            </a:extLst>
          </p:cNvPr>
          <p:cNvSpPr txBox="1"/>
          <p:nvPr/>
        </p:nvSpPr>
        <p:spPr>
          <a:xfrm>
            <a:off x="228600" y="75062"/>
            <a:ext cx="8610600" cy="1015663"/>
          </a:xfrm>
          <a:prstGeom prst="rect">
            <a:avLst/>
          </a:prstGeom>
          <a:noFill/>
        </p:spPr>
        <p:txBody>
          <a:bodyPr wrap="square">
            <a:spAutoFit/>
          </a:bodyPr>
          <a:lstStyle/>
          <a:p>
            <a:pPr algn="ctr"/>
            <a:r>
              <a:rPr lang="en-US" sz="3000" b="1" kern="0" dirty="0">
                <a:solidFill>
                  <a:srgbClr val="FF0000"/>
                </a:solidFill>
                <a:latin typeface="Times New Roman" panose="02020603050405020304" pitchFamily="18" charset="0"/>
                <a:ea typeface="Times New Roman" panose="02020603050405020304" pitchFamily="18" charset="0"/>
              </a:rPr>
              <a:t>FAIR - </a:t>
            </a:r>
            <a:r>
              <a:rPr lang="en-RU" sz="3000" b="1" kern="0" dirty="0">
                <a:solidFill>
                  <a:srgbClr val="FF0000"/>
                </a:solidFill>
                <a:effectLst/>
                <a:latin typeface="Times New Roman" panose="02020603050405020304" pitchFamily="18" charset="0"/>
                <a:ea typeface="Times New Roman" panose="02020603050405020304" pitchFamily="18" charset="0"/>
              </a:rPr>
              <a:t>Facility for Antiproton and Ion Research</a:t>
            </a:r>
          </a:p>
          <a:p>
            <a:pPr algn="ctr"/>
            <a:r>
              <a:rPr lang="en-RU" sz="3000" b="1" kern="0" dirty="0">
                <a:solidFill>
                  <a:srgbClr val="FF0000"/>
                </a:solidFill>
                <a:latin typeface="Times New Roman" panose="02020603050405020304" pitchFamily="18" charset="0"/>
                <a:ea typeface="Times New Roman" panose="02020603050405020304" pitchFamily="18" charset="0"/>
              </a:rPr>
              <a:t>2025? (GSI, Germany)</a:t>
            </a:r>
            <a:endParaRPr lang="en-RU" sz="3000" dirty="0">
              <a:solidFill>
                <a:srgbClr val="FF0000"/>
              </a:solidFill>
            </a:endParaRPr>
          </a:p>
        </p:txBody>
      </p:sp>
      <p:sp>
        <p:nvSpPr>
          <p:cNvPr id="2" name="Slide Number Placeholder 1">
            <a:extLst>
              <a:ext uri="{FF2B5EF4-FFF2-40B4-BE49-F238E27FC236}">
                <a16:creationId xmlns:a16="http://schemas.microsoft.com/office/drawing/2014/main" id="{0807D065-E5B4-4263-4A50-97BF74FD8624}"/>
              </a:ext>
            </a:extLst>
          </p:cNvPr>
          <p:cNvSpPr>
            <a:spLocks noGrp="1"/>
          </p:cNvSpPr>
          <p:nvPr>
            <p:ph type="sldNum" sz="quarter" idx="12"/>
          </p:nvPr>
        </p:nvSpPr>
        <p:spPr/>
        <p:txBody>
          <a:bodyPr/>
          <a:lstStyle/>
          <a:p>
            <a:pPr>
              <a:defRPr/>
            </a:pPr>
            <a:fld id="{71603819-CA71-4A55-B133-5B8C7A243619}" type="slidenum">
              <a:rPr lang="ru-RU" altLang="ru-RU" smtClean="0"/>
              <a:pPr>
                <a:defRPr/>
              </a:pPr>
              <a:t>27</a:t>
            </a:fld>
            <a:endParaRPr lang="ru-RU" altLang="ru-RU"/>
          </a:p>
        </p:txBody>
      </p:sp>
      <p:sp>
        <p:nvSpPr>
          <p:cNvPr id="5" name="TextBox 4">
            <a:extLst>
              <a:ext uri="{FF2B5EF4-FFF2-40B4-BE49-F238E27FC236}">
                <a16:creationId xmlns:a16="http://schemas.microsoft.com/office/drawing/2014/main" id="{05EB4900-F01D-2A53-AE2E-6BC1D302D27A}"/>
              </a:ext>
            </a:extLst>
          </p:cNvPr>
          <p:cNvSpPr txBox="1"/>
          <p:nvPr/>
        </p:nvSpPr>
        <p:spPr>
          <a:xfrm>
            <a:off x="228600" y="1066800"/>
            <a:ext cx="5710875" cy="992579"/>
          </a:xfrm>
          <a:prstGeom prst="rect">
            <a:avLst/>
          </a:prstGeom>
          <a:solidFill>
            <a:schemeClr val="bg1"/>
          </a:solidFill>
        </p:spPr>
        <p:txBody>
          <a:bodyPr wrap="square">
            <a:spAutoFit/>
          </a:bodyPr>
          <a:lstStyle/>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Атомная физика, физика плазмы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APPA</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Сжатая </a:t>
            </a:r>
            <a:r>
              <a:rPr lang="ru-RU" sz="1400" b="1" dirty="0">
                <a:solidFill>
                  <a:srgbClr val="7030A0"/>
                </a:solidFill>
                <a:latin typeface="Times New Roman" panose="02020603050405020304" pitchFamily="18" charset="0"/>
                <a:ea typeface="Times New Roman" panose="02020603050405020304" pitchFamily="18" charset="0"/>
              </a:rPr>
              <a:t>б</a:t>
            </a:r>
            <a:r>
              <a:rPr lang="en-RU" sz="1400" b="1" dirty="0">
                <a:solidFill>
                  <a:srgbClr val="7030A0"/>
                </a:solidFill>
                <a:effectLst/>
                <a:latin typeface="Times New Roman" panose="02020603050405020304" pitchFamily="18" charset="0"/>
                <a:ea typeface="Times New Roman" panose="02020603050405020304" pitchFamily="18" charset="0"/>
              </a:rPr>
              <a:t>арионная материя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CBM</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Структура атомного ядра, астрофизика и реакции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NUSTAR </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Аннигиляция антипротонов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PANDA</a:t>
            </a:r>
          </a:p>
        </p:txBody>
      </p:sp>
      <p:pic>
        <p:nvPicPr>
          <p:cNvPr id="6" name="Picture 5">
            <a:extLst>
              <a:ext uri="{FF2B5EF4-FFF2-40B4-BE49-F238E27FC236}">
                <a16:creationId xmlns:a16="http://schemas.microsoft.com/office/drawing/2014/main" id="{D0293F33-A0A2-434B-CE6F-A12E2D6550A2}"/>
              </a:ext>
            </a:extLst>
          </p:cNvPr>
          <p:cNvPicPr>
            <a:picLocks noChangeAspect="1"/>
          </p:cNvPicPr>
          <p:nvPr/>
        </p:nvPicPr>
        <p:blipFill rotWithShape="1">
          <a:blip r:embed="rId3">
            <a:extLst>
              <a:ext uri="{28A0092B-C50C-407E-A947-70E740481C1C}">
                <a14:useLocalDpi xmlns:a14="http://schemas.microsoft.com/office/drawing/2010/main" val="0"/>
              </a:ext>
            </a:extLst>
          </a:blip>
          <a:srcRect l="33256"/>
          <a:stretch/>
        </p:blipFill>
        <p:spPr>
          <a:xfrm>
            <a:off x="6934200" y="2059379"/>
            <a:ext cx="2183913" cy="19263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457200" y="228600"/>
            <a:ext cx="8229600" cy="1143000"/>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Протонные синхротроны для экспериментов с неподвижной мишенью</a:t>
            </a:r>
            <a:endParaRPr lang="ru-RU" altLang="ru-RU"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1396691158"/>
              </p:ext>
            </p:extLst>
          </p:nvPr>
        </p:nvGraphicFramePr>
        <p:xfrm>
          <a:off x="457200" y="1600200"/>
          <a:ext cx="8229600" cy="46057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720000">
                <a:tc>
                  <a:txBody>
                    <a:bodyPr/>
                    <a:lstStyle/>
                    <a:p>
                      <a:pPr algn="ctr"/>
                      <a:r>
                        <a:rPr lang="ru-RU" sz="2000" dirty="0">
                          <a:solidFill>
                            <a:schemeClr val="accent4"/>
                          </a:solidFill>
                          <a:latin typeface="Times New Roman" pitchFamily="18" charset="0"/>
                          <a:cs typeface="Times New Roman" pitchFamily="18" charset="0"/>
                        </a:rPr>
                        <a:t>Ускоритель</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Место</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Год запуска</a:t>
                      </a:r>
                    </a:p>
                  </a:txBody>
                  <a:tcPr marT="45690" marB="45690" anchor="ctr"/>
                </a:tc>
                <a:tc>
                  <a:txBody>
                    <a:bodyPr/>
                    <a:lstStyle/>
                    <a:p>
                      <a:pPr algn="ctr"/>
                      <a:r>
                        <a:rPr lang="en-US" sz="2000" dirty="0" err="1">
                          <a:solidFill>
                            <a:schemeClr val="accent4"/>
                          </a:solidFill>
                          <a:latin typeface="Times New Roman" pitchFamily="18" charset="0"/>
                          <a:cs typeface="Times New Roman" pitchFamily="18" charset="0"/>
                        </a:rPr>
                        <a:t>E</a:t>
                      </a:r>
                      <a:r>
                        <a:rPr lang="en-US" sz="2000" baseline="-25000" dirty="0" err="1">
                          <a:solidFill>
                            <a:schemeClr val="accent4"/>
                          </a:solidFill>
                          <a:latin typeface="Times New Roman" pitchFamily="18" charset="0"/>
                          <a:cs typeface="Times New Roman" pitchFamily="18" charset="0"/>
                        </a:rPr>
                        <a:t>p</a:t>
                      </a:r>
                      <a:r>
                        <a:rPr lang="en-US" sz="2000" baseline="-25000" dirty="0">
                          <a:solidFill>
                            <a:schemeClr val="accent4"/>
                          </a:solidFill>
                          <a:latin typeface="Times New Roman" pitchFamily="18" charset="0"/>
                          <a:cs typeface="Times New Roman" pitchFamily="18" charset="0"/>
                        </a:rPr>
                        <a:t> max</a:t>
                      </a:r>
                      <a:r>
                        <a:rPr lang="en-US" sz="2000" baseline="0" dirty="0">
                          <a:solidFill>
                            <a:schemeClr val="accent4"/>
                          </a:solidFill>
                          <a:latin typeface="Times New Roman" pitchFamily="18" charset="0"/>
                          <a:cs typeface="Times New Roman" pitchFamily="18" charset="0"/>
                        </a:rPr>
                        <a:t>(</a:t>
                      </a:r>
                      <a:r>
                        <a:rPr lang="ru-RU" sz="2000" baseline="0" dirty="0">
                          <a:solidFill>
                            <a:schemeClr val="accent4"/>
                          </a:solidFill>
                          <a:latin typeface="Times New Roman" pitchFamily="18" charset="0"/>
                          <a:cs typeface="Times New Roman" pitchFamily="18" charset="0"/>
                        </a:rPr>
                        <a:t>ГэВ)</a:t>
                      </a:r>
                      <a:endParaRPr lang="ru-RU" sz="2000"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0"/>
                  </a:ext>
                </a:extLst>
              </a:tr>
              <a:tr h="720000">
                <a:tc>
                  <a:txBody>
                    <a:bodyPr/>
                    <a:lstStyle/>
                    <a:p>
                      <a:pPr algn="ctr"/>
                      <a:r>
                        <a:rPr lang="en-US" sz="2000" b="1" dirty="0">
                          <a:solidFill>
                            <a:schemeClr val="accent4"/>
                          </a:solidFill>
                          <a:latin typeface="Times New Roman" pitchFamily="18" charset="0"/>
                          <a:cs typeface="Times New Roman" pitchFamily="18" charset="0"/>
                        </a:rPr>
                        <a:t>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28</a:t>
                      </a:r>
                    </a:p>
                  </a:txBody>
                  <a:tcPr marT="45690" marB="45690" anchor="ctr"/>
                </a:tc>
                <a:extLst>
                  <a:ext uri="{0D108BD9-81ED-4DB2-BD59-A6C34878D82A}">
                    <a16:rowId xmlns:a16="http://schemas.microsoft.com/office/drawing/2014/main" val="10001"/>
                  </a:ext>
                </a:extLst>
              </a:tr>
              <a:tr h="720000">
                <a:tc>
                  <a:txBody>
                    <a:bodyPr/>
                    <a:lstStyle/>
                    <a:p>
                      <a:pPr algn="ctr"/>
                      <a:r>
                        <a:rPr lang="ru-RU" sz="2000" b="1" dirty="0">
                          <a:solidFill>
                            <a:schemeClr val="accent4"/>
                          </a:solidFill>
                          <a:latin typeface="Times New Roman" pitchFamily="18" charset="0"/>
                          <a:cs typeface="Times New Roman" pitchFamily="18" charset="0"/>
                        </a:rPr>
                        <a:t>У-70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ИФВЭ, Протвино, Россия</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1967</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76</a:t>
                      </a:r>
                    </a:p>
                  </a:txBody>
                  <a:tcPr marT="45690" marB="45690" anchor="ctr"/>
                </a:tc>
                <a:extLst>
                  <a:ext uri="{0D108BD9-81ED-4DB2-BD59-A6C34878D82A}">
                    <a16:rowId xmlns:a16="http://schemas.microsoft.com/office/drawing/2014/main" val="10002"/>
                  </a:ext>
                </a:extLst>
              </a:tr>
              <a:tr h="720000">
                <a:tc>
                  <a:txBody>
                    <a:bodyPr/>
                    <a:lstStyle/>
                    <a:p>
                      <a:pPr algn="ctr"/>
                      <a:r>
                        <a:rPr lang="en-US" sz="2000" b="1" dirty="0">
                          <a:solidFill>
                            <a:schemeClr val="accent4"/>
                          </a:solidFill>
                          <a:latin typeface="Times New Roman" pitchFamily="18" charset="0"/>
                          <a:cs typeface="Times New Roman" pitchFamily="18" charset="0"/>
                        </a:rPr>
                        <a:t>SPS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1976</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450</a:t>
                      </a:r>
                    </a:p>
                  </a:txBody>
                  <a:tcPr marT="45690" marB="45690" anchor="ctr"/>
                </a:tc>
                <a:extLst>
                  <a:ext uri="{0D108BD9-81ED-4DB2-BD59-A6C34878D82A}">
                    <a16:rowId xmlns:a16="http://schemas.microsoft.com/office/drawing/2014/main" val="10003"/>
                  </a:ext>
                </a:extLst>
              </a:tr>
              <a:tr h="720000">
                <a:tc>
                  <a:txBody>
                    <a:bodyPr/>
                    <a:lstStyle/>
                    <a:p>
                      <a:pPr algn="ctr"/>
                      <a:r>
                        <a:rPr lang="en-US" sz="2000" b="1" dirty="0" err="1">
                          <a:solidFill>
                            <a:srgbClr val="7030A0"/>
                          </a:solidFill>
                          <a:latin typeface="Times New Roman" pitchFamily="18" charset="0"/>
                          <a:cs typeface="Times New Roman" pitchFamily="18" charset="0"/>
                        </a:rPr>
                        <a:t>Tevatron</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FNAL, </a:t>
                      </a:r>
                      <a:r>
                        <a:rPr lang="ru-RU" sz="2000" b="1" dirty="0">
                          <a:solidFill>
                            <a:srgbClr val="7030A0"/>
                          </a:solidFill>
                          <a:latin typeface="Times New Roman" pitchFamily="18" charset="0"/>
                          <a:cs typeface="Times New Roman" pitchFamily="18" charset="0"/>
                        </a:rPr>
                        <a:t>Батавия,</a:t>
                      </a:r>
                      <a:r>
                        <a:rPr lang="ru-RU" sz="2000" b="1" baseline="0" dirty="0">
                          <a:solidFill>
                            <a:srgbClr val="7030A0"/>
                          </a:solidFill>
                          <a:latin typeface="Times New Roman" pitchFamily="18" charset="0"/>
                          <a:cs typeface="Times New Roman" pitchFamily="18" charset="0"/>
                        </a:rPr>
                        <a:t> США</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ru-RU" sz="2000" b="1" dirty="0">
                          <a:solidFill>
                            <a:srgbClr val="7030A0"/>
                          </a:solidFill>
                          <a:latin typeface="Times New Roman" pitchFamily="18" charset="0"/>
                          <a:cs typeface="Times New Roman" pitchFamily="18" charset="0"/>
                        </a:rPr>
                        <a:t>1983-2011</a:t>
                      </a: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1000</a:t>
                      </a:r>
                      <a:endParaRPr lang="ru-RU" sz="2000" b="1" dirty="0">
                        <a:solidFill>
                          <a:srgbClr val="7030A0"/>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4"/>
                  </a:ext>
                </a:extLst>
              </a:tr>
              <a:tr h="720000">
                <a:tc>
                  <a:txBody>
                    <a:bodyPr/>
                    <a:lstStyle/>
                    <a:p>
                      <a:pPr algn="ctr"/>
                      <a:r>
                        <a:rPr lang="en-US" sz="2000" b="1" dirty="0">
                          <a:solidFill>
                            <a:schemeClr val="accent4"/>
                          </a:solidFill>
                          <a:latin typeface="Times New Roman" pitchFamily="18" charset="0"/>
                          <a:cs typeface="Times New Roman" pitchFamily="18" charset="0"/>
                        </a:rPr>
                        <a:t>LHC</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2009</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7000</a:t>
                      </a:r>
                      <a:endParaRPr lang="ru-RU" sz="2000" b="1"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E27BD70A-7569-ADE2-4F10-4670CBEF47BC}"/>
              </a:ext>
            </a:extLst>
          </p:cNvPr>
          <p:cNvSpPr>
            <a:spLocks noGrp="1"/>
          </p:cNvSpPr>
          <p:nvPr>
            <p:ph type="sldNum" sz="quarter" idx="12"/>
          </p:nvPr>
        </p:nvSpPr>
        <p:spPr/>
        <p:txBody>
          <a:bodyPr/>
          <a:lstStyle/>
          <a:p>
            <a:pPr>
              <a:defRPr/>
            </a:pPr>
            <a:fld id="{D7CB4128-4830-4FC5-B4CF-1286CE3A61F3}" type="slidenum">
              <a:rPr lang="ru-RU" altLang="ru-RU" smtClean="0"/>
              <a:pPr>
                <a:defRPr/>
              </a:pPr>
              <a:t>28</a:t>
            </a:fld>
            <a:endParaRPr lang="ru-RU" altLang="ru-RU"/>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Эксперименты на встречных пучках</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82296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44E6F6D-7880-4C0C-57FE-578A41781504}"/>
              </a:ext>
            </a:extLst>
          </p:cNvPr>
          <p:cNvSpPr>
            <a:spLocks noGrp="1"/>
          </p:cNvSpPr>
          <p:nvPr>
            <p:ph type="sldNum" sz="quarter" idx="12"/>
          </p:nvPr>
        </p:nvSpPr>
        <p:spPr/>
        <p:txBody>
          <a:bodyPr/>
          <a:lstStyle/>
          <a:p>
            <a:pPr>
              <a:defRPr/>
            </a:pPr>
            <a:fld id="{D7CB4128-4830-4FC5-B4CF-1286CE3A61F3}" type="slidenum">
              <a:rPr lang="ru-RU" altLang="ru-RU" smtClean="0"/>
              <a:pPr>
                <a:defRPr/>
              </a:pPr>
              <a:t>29</a:t>
            </a:fld>
            <a:endParaRPr lang="ru-RU"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A243B9F-331A-F729-2DA8-45A4F40AF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926" y="657898"/>
            <a:ext cx="4168148" cy="3683044"/>
          </a:xfrm>
          <a:prstGeom prst="rect">
            <a:avLst/>
          </a:prstGeom>
          <a:noFill/>
          <a:extLst>
            <a:ext uri="{909E8E84-426E-40DD-AFC4-6F175D3DCCD1}">
              <a14:hiddenFill xmlns:a14="http://schemas.microsoft.com/office/drawing/2010/main">
                <a:solidFill>
                  <a:srgbClr val="FFFFFF"/>
                </a:solidFill>
              </a14:hiddenFill>
            </a:ext>
          </a:extLst>
        </p:spPr>
      </p:pic>
      <p:sp>
        <p:nvSpPr>
          <p:cNvPr id="5122" name="Заголовок 1"/>
          <p:cNvSpPr>
            <a:spLocks noGrp="1"/>
          </p:cNvSpPr>
          <p:nvPr>
            <p:ph type="title"/>
          </p:nvPr>
        </p:nvSpPr>
        <p:spPr>
          <a:xfrm>
            <a:off x="457200" y="0"/>
            <a:ext cx="8229600" cy="78754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pic>
        <p:nvPicPr>
          <p:cNvPr id="512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17664" b="70793"/>
          <a:stretch/>
        </p:blipFill>
        <p:spPr bwMode="auto">
          <a:xfrm>
            <a:off x="69523" y="2151820"/>
            <a:ext cx="2895601" cy="6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eqnac02.gif (792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 y="2948996"/>
            <a:ext cx="2335211" cy="56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CDAD07B-3697-8BFC-5AE0-82E8AFD3D7A1}"/>
              </a:ext>
            </a:extLst>
          </p:cNvPr>
          <p:cNvSpPr txBox="1"/>
          <p:nvPr/>
        </p:nvSpPr>
        <p:spPr>
          <a:xfrm>
            <a:off x="228600" y="4458831"/>
            <a:ext cx="8686800" cy="2246769"/>
          </a:xfrm>
          <a:prstGeom prst="rect">
            <a:avLst/>
          </a:prstGeom>
          <a:noFill/>
        </p:spPr>
        <p:txBody>
          <a:bodyPr wrap="square">
            <a:spAutoFit/>
          </a:bodyPr>
          <a:lstStyle/>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Недостатком циклотрона является ограничение существенно нерелятивистскими энергиями частиц, так как даже не очень большие релятивистские поправки (отклонения γ от единицы) нарушают синхронность ускорения на разных витках и </a:t>
            </a:r>
            <a:r>
              <a:rPr lang="en-RU" sz="20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частицы с существенно возросшими энергиями уже не успевают оказаться в зазоре между дуантами в нужной для ускорения фазе электрического поля</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обычных циклотронах протоны можно ускорять до 20-25 МэВ.</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764FCB7-83AA-6782-7759-032761791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464370"/>
            <a:ext cx="2438400" cy="2070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A6076EC-35C7-D385-DF5E-C8F42BC54CB0}"/>
              </a:ext>
            </a:extLst>
          </p:cNvPr>
          <p:cNvSpPr>
            <a:spLocks noGrp="1"/>
          </p:cNvSpPr>
          <p:nvPr>
            <p:ph type="sldNum" sz="quarter" idx="12"/>
          </p:nvPr>
        </p:nvSpPr>
        <p:spPr/>
        <p:txBody>
          <a:bodyPr/>
          <a:lstStyle/>
          <a:p>
            <a:pPr>
              <a:defRPr/>
            </a:pPr>
            <a:fld id="{D7CB4128-4830-4FC5-B4CF-1286CE3A61F3}"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Светимость</a:t>
            </a:r>
          </a:p>
        </p:txBody>
      </p:sp>
      <p:pic>
        <p:nvPicPr>
          <p:cNvPr id="225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701675"/>
            <a:ext cx="5427662"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8EAC356-521B-1886-F059-68225B7A04E4}"/>
              </a:ext>
            </a:extLst>
          </p:cNvPr>
          <p:cNvSpPr>
            <a:spLocks noGrp="1"/>
          </p:cNvSpPr>
          <p:nvPr>
            <p:ph type="sldNum" sz="quarter" idx="12"/>
          </p:nvPr>
        </p:nvSpPr>
        <p:spPr/>
        <p:txBody>
          <a:bodyPr/>
          <a:lstStyle/>
          <a:p>
            <a:pPr>
              <a:defRPr/>
            </a:pPr>
            <a:fld id="{D7CB4128-4830-4FC5-B4CF-1286CE3A61F3}" type="slidenum">
              <a:rPr lang="ru-RU" altLang="ru-RU" smtClean="0"/>
              <a:pPr>
                <a:defRPr/>
              </a:pPr>
              <a:t>30</a:t>
            </a:fld>
            <a:endParaRPr lang="ru-RU" altLang="ru-RU"/>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C1E3AD3-DF29-F218-2A0A-1859BEE64997}"/>
              </a:ext>
            </a:extLst>
          </p:cNvPr>
          <p:cNvSpPr>
            <a:spLocks noChangeArrowheads="1"/>
          </p:cNvSpPr>
          <p:nvPr/>
        </p:nvSpPr>
        <p:spPr bwMode="auto">
          <a:xfrm>
            <a:off x="228600" y="519291"/>
            <a:ext cx="86868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Часто используют понятие </a:t>
            </a:r>
            <a:r>
              <a:rPr lang="ru-RU" altLang="en-US" sz="2200" b="1" dirty="0">
                <a:latin typeface="Times New Roman" panose="02020603050405020304" pitchFamily="18" charset="0"/>
                <a:cs typeface="Times New Roman" panose="02020603050405020304" pitchFamily="18" charset="0"/>
              </a:rPr>
              <a:t>интегральной светимости</a:t>
            </a:r>
            <a:r>
              <a:rPr lang="ru-RU" altLang="en-US" sz="2200" dirty="0">
                <a:latin typeface="Times New Roman" panose="02020603050405020304" pitchFamily="18" charset="0"/>
                <a:cs typeface="Times New Roman" panose="02020603050405020304" pitchFamily="18" charset="0"/>
              </a:rPr>
              <a:t> (интеграл светимости), то есть светимость, умноженную на время работы ускорителя. </a:t>
            </a: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Интегральную светимость обычно выражают в обратных </a:t>
            </a:r>
            <a:r>
              <a:rPr lang="ru-RU" altLang="en-US" sz="2200" dirty="0" err="1">
                <a:latin typeface="Times New Roman" panose="02020603050405020304" pitchFamily="18" charset="0"/>
                <a:cs typeface="Times New Roman" panose="02020603050405020304" pitchFamily="18" charset="0"/>
              </a:rPr>
              <a:t>пикобарнах</a:t>
            </a:r>
            <a:r>
              <a:rPr lang="ru-RU" altLang="en-US" sz="2200" dirty="0">
                <a:latin typeface="Times New Roman" panose="02020603050405020304" pitchFamily="18" charset="0"/>
                <a:cs typeface="Times New Roman" panose="02020603050405020304" pitchFamily="18" charset="0"/>
              </a:rPr>
              <a:t> (</a:t>
            </a:r>
            <a:r>
              <a:rPr lang="ru-RU" altLang="en-US" sz="2200" i="1" dirty="0" err="1">
                <a:latin typeface="Times New Roman" panose="02020603050405020304" pitchFamily="18" charset="0"/>
                <a:cs typeface="Times New Roman" panose="02020603050405020304" pitchFamily="18" charset="0"/>
              </a:rPr>
              <a:t>pb</a:t>
            </a:r>
            <a:r>
              <a:rPr lang="ru-RU" altLang="en-US" sz="2200" dirty="0">
                <a:latin typeface="Times New Roman" panose="02020603050405020304" pitchFamily="18" charset="0"/>
                <a:cs typeface="Times New Roman" panose="02020603050405020304" pitchFamily="18" charset="0"/>
              </a:rPr>
              <a:t>) или обратных </a:t>
            </a:r>
            <a:r>
              <a:rPr lang="ru-RU" altLang="en-US" sz="2200" dirty="0" err="1">
                <a:latin typeface="Times New Roman" panose="02020603050405020304" pitchFamily="18" charset="0"/>
                <a:cs typeface="Times New Roman" panose="02020603050405020304" pitchFamily="18" charset="0"/>
              </a:rPr>
              <a:t>фемтобарнах</a:t>
            </a:r>
            <a:r>
              <a:rPr lang="ru-RU" altLang="en-US" sz="2200" dirty="0">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ru-RU" altLang="en-US" sz="2200" b="1" i="1" dirty="0">
                <a:solidFill>
                  <a:srgbClr val="7030A0"/>
                </a:solidFill>
                <a:latin typeface="Times New Roman" panose="02020603050405020304" pitchFamily="18" charset="0"/>
                <a:cs typeface="Times New Roman" panose="02020603050405020304" pitchFamily="18" charset="0"/>
              </a:rPr>
              <a:t>Один обратный </a:t>
            </a:r>
            <a:r>
              <a:rPr lang="ru-RU" altLang="en-US" sz="2200" b="1" i="1" dirty="0" err="1">
                <a:solidFill>
                  <a:srgbClr val="7030A0"/>
                </a:solidFill>
                <a:latin typeface="Times New Roman" panose="02020603050405020304" pitchFamily="18" charset="0"/>
                <a:cs typeface="Times New Roman" panose="02020603050405020304" pitchFamily="18" charset="0"/>
              </a:rPr>
              <a:t>фемтобарн</a:t>
            </a:r>
            <a:r>
              <a:rPr lang="ru-RU" altLang="en-US" sz="2200" b="1" i="1" dirty="0">
                <a:solidFill>
                  <a:srgbClr val="7030A0"/>
                </a:solidFill>
                <a:latin typeface="Times New Roman" panose="02020603050405020304" pitchFamily="18" charset="0"/>
                <a:cs typeface="Times New Roman" panose="02020603050405020304" pitchFamily="18" charset="0"/>
              </a:rPr>
              <a:t> = 1000 обратных </a:t>
            </a:r>
            <a:r>
              <a:rPr lang="ru-RU" altLang="en-US" sz="2200" b="1" i="1" dirty="0" err="1">
                <a:solidFill>
                  <a:srgbClr val="7030A0"/>
                </a:solidFill>
                <a:latin typeface="Times New Roman" panose="02020603050405020304" pitchFamily="18" charset="0"/>
                <a:cs typeface="Times New Roman" panose="02020603050405020304" pitchFamily="18" charset="0"/>
              </a:rPr>
              <a:t>пикобарн</a:t>
            </a:r>
            <a:r>
              <a:rPr lang="ru-RU" altLang="en-US" sz="2200" b="1" i="1" dirty="0">
                <a:solidFill>
                  <a:srgbClr val="7030A0"/>
                </a:solidFill>
                <a:latin typeface="Times New Roman" panose="02020603050405020304" pitchFamily="18" charset="0"/>
                <a:cs typeface="Times New Roman" panose="02020603050405020304" pitchFamily="18" charset="0"/>
              </a:rPr>
              <a:t>.</a:t>
            </a:r>
            <a:endParaRPr lang="ru-RU" altLang="en-US" sz="2200" dirty="0">
              <a:solidFill>
                <a:srgbClr val="7030A0"/>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b="1" dirty="0">
                <a:latin typeface="Times New Roman" panose="02020603050405020304" pitchFamily="18" charset="0"/>
                <a:cs typeface="Times New Roman" panose="02020603050405020304" pitchFamily="18" charset="0"/>
              </a:rPr>
              <a:t>Пример:</a:t>
            </a:r>
          </a:p>
          <a:p>
            <a:pPr algn="just" eaLnBrk="1" hangingPunct="1">
              <a:spcBef>
                <a:spcPct val="0"/>
              </a:spcBef>
              <a:buClrTx/>
              <a:buSzTx/>
              <a:buFontTx/>
              <a:buNone/>
            </a:pPr>
            <a:endParaRPr lang="ru-RU" altLang="en-US" sz="2200" b="1"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коллайдер со светимостью </a:t>
            </a:r>
            <a:r>
              <a:rPr lang="en-US" altLang="en-US" sz="2200" dirty="0">
                <a:latin typeface="Times New Roman" panose="02020603050405020304" pitchFamily="18" charset="0"/>
                <a:cs typeface="Times New Roman" panose="02020603050405020304" pitchFamily="18" charset="0"/>
              </a:rPr>
              <a:t>10</a:t>
            </a:r>
            <a:r>
              <a:rPr lang="en-US" altLang="en-US" sz="2200" baseline="30000" dirty="0">
                <a:latin typeface="Times New Roman" panose="02020603050405020304" pitchFamily="18" charset="0"/>
                <a:cs typeface="Times New Roman" panose="02020603050405020304" pitchFamily="18" charset="0"/>
              </a:rPr>
              <a:t>34</a:t>
            </a:r>
            <a:r>
              <a:rPr lang="en-US" altLang="en-US" sz="2200" dirty="0">
                <a:latin typeface="Times New Roman" panose="02020603050405020304" pitchFamily="18" charset="0"/>
                <a:cs typeface="Times New Roman" panose="02020603050405020304" pitchFamily="18" charset="0"/>
              </a:rPr>
              <a:t> </a:t>
            </a:r>
            <a:r>
              <a:rPr lang="ru-RU" altLang="en-US" sz="2200" dirty="0">
                <a:latin typeface="Times New Roman" panose="02020603050405020304" pitchFamily="18" charset="0"/>
                <a:cs typeface="Times New Roman" panose="02020603050405020304" pitchFamily="18" charset="0"/>
              </a:rPr>
              <a:t>см</a:t>
            </a:r>
            <a:r>
              <a:rPr lang="ru-RU" altLang="en-US" sz="2200" baseline="30000" dirty="0">
                <a:latin typeface="Times New Roman" panose="02020603050405020304" pitchFamily="18" charset="0"/>
                <a:cs typeface="Times New Roman" panose="02020603050405020304" pitchFamily="18" charset="0"/>
              </a:rPr>
              <a:t>-2</a:t>
            </a:r>
            <a:r>
              <a:rPr lang="ru-RU" altLang="en-US" sz="2200" dirty="0">
                <a:latin typeface="Times New Roman" panose="02020603050405020304" pitchFamily="18" charset="0"/>
                <a:cs typeface="Times New Roman" panose="02020603050405020304" pitchFamily="18" charset="0"/>
              </a:rPr>
              <a:t>с</a:t>
            </a:r>
            <a:r>
              <a:rPr lang="ru-RU"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проработав в течение «стандартного ускорительного года» (10 миллионов секунд, что примерно равно четырем месяцам), наберет интегральную светимость 100 </a:t>
            </a:r>
            <a:r>
              <a:rPr lang="en-US" altLang="en-US" sz="2200" i="1" dirty="0">
                <a:latin typeface="Times New Roman" panose="02020603050405020304" pitchFamily="18" charset="0"/>
                <a:cs typeface="Times New Roman" panose="02020603050405020304" pitchFamily="18" charset="0"/>
              </a:rPr>
              <a:t>fb</a:t>
            </a:r>
            <a:r>
              <a:rPr lang="en-US"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Это значит, что какой-нибудь редкий процесс с сечением 1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произойдет за это время в идеале 100 раз. </a:t>
            </a:r>
          </a:p>
        </p:txBody>
      </p:sp>
      <p:sp>
        <p:nvSpPr>
          <p:cNvPr id="11" name="Rectangle 4">
            <a:extLst>
              <a:ext uri="{FF2B5EF4-FFF2-40B4-BE49-F238E27FC236}">
                <a16:creationId xmlns:a16="http://schemas.microsoft.com/office/drawing/2014/main" id="{346D1210-6CB4-97C0-2C7F-E6A9240B01CF}"/>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Интегральная светимость</a:t>
            </a:r>
          </a:p>
        </p:txBody>
      </p:sp>
      <p:sp>
        <p:nvSpPr>
          <p:cNvPr id="12" name="Slide Number Placeholder 11">
            <a:extLst>
              <a:ext uri="{FF2B5EF4-FFF2-40B4-BE49-F238E27FC236}">
                <a16:creationId xmlns:a16="http://schemas.microsoft.com/office/drawing/2014/main" id="{4A724D47-306D-67D9-2591-D90F47DC7C5F}"/>
              </a:ext>
            </a:extLst>
          </p:cNvPr>
          <p:cNvSpPr>
            <a:spLocks noGrp="1"/>
          </p:cNvSpPr>
          <p:nvPr>
            <p:ph type="sldNum" sz="quarter" idx="12"/>
          </p:nvPr>
        </p:nvSpPr>
        <p:spPr/>
        <p:txBody>
          <a:bodyPr/>
          <a:lstStyle/>
          <a:p>
            <a:pPr>
              <a:defRPr/>
            </a:pPr>
            <a:fld id="{D7CB4128-4830-4FC5-B4CF-1286CE3A61F3}" type="slidenum">
              <a:rPr lang="ru-RU" altLang="ru-RU" smtClean="0"/>
              <a:pPr>
                <a:defRPr/>
              </a:pPr>
              <a:t>31</a:t>
            </a:fld>
            <a:endParaRPr lang="ru-RU" altLang="ru-RU"/>
          </a:p>
        </p:txBody>
      </p:sp>
    </p:spTree>
    <p:extLst>
      <p:ext uri="{BB962C8B-B14F-4D97-AF65-F5344CB8AC3E}">
        <p14:creationId xmlns:p14="http://schemas.microsoft.com/office/powerpoint/2010/main" val="3449416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Кольцевые коллайдеры</a:t>
            </a:r>
          </a:p>
        </p:txBody>
      </p:sp>
      <p:pic>
        <p:nvPicPr>
          <p:cNvPr id="23555" name="Picture 4"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3581" y="688112"/>
            <a:ext cx="5836837" cy="4654126"/>
          </a:xfrm>
        </p:spPr>
      </p:pic>
      <p:sp>
        <p:nvSpPr>
          <p:cNvPr id="3" name="TextBox 2">
            <a:extLst>
              <a:ext uri="{FF2B5EF4-FFF2-40B4-BE49-F238E27FC236}">
                <a16:creationId xmlns:a16="http://schemas.microsoft.com/office/drawing/2014/main" id="{28F43CD7-B5F1-3A4B-160C-A24A320EA2F5}"/>
              </a:ext>
            </a:extLst>
          </p:cNvPr>
          <p:cNvSpPr txBox="1"/>
          <p:nvPr/>
        </p:nvSpPr>
        <p:spPr>
          <a:xfrm>
            <a:off x="152400" y="5334000"/>
            <a:ext cx="8915400" cy="1323439"/>
          </a:xfrm>
          <a:prstGeom prst="rect">
            <a:avLst/>
          </a:prstGeom>
          <a:noFill/>
        </p:spPr>
        <p:txBody>
          <a:bodyPr wrap="square">
            <a:spAutoFit/>
          </a:bodyPr>
          <a:lstStyle/>
          <a:p>
            <a:pPr algn="ctr"/>
            <a:r>
              <a:rPr lang="en-RU" sz="2000" b="1" dirty="0">
                <a:solidFill>
                  <a:schemeClr val="accent2"/>
                </a:solidFill>
                <a:effectLst/>
                <a:latin typeface="Times New Roman" panose="02020603050405020304" pitchFamily="18" charset="0"/>
                <a:ea typeface="Times New Roman" panose="02020603050405020304" pitchFamily="18" charset="0"/>
              </a:rPr>
              <a:t>Два типа ускорителей на встречных пучках: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а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имеющих одинаковые заряды или разные массы (</a:t>
            </a:r>
            <a:r>
              <a:rPr lang="en-RU" sz="2000" b="1" dirty="0">
                <a:solidFill>
                  <a:schemeClr val="accent2"/>
                </a:solidFill>
                <a:latin typeface="Times New Roman" panose="02020603050405020304" pitchFamily="18" charset="0"/>
                <a:ea typeface="Times New Roman" panose="02020603050405020304" pitchFamily="18" charset="0"/>
              </a:rPr>
              <a:t>p</a:t>
            </a:r>
            <a:r>
              <a:rPr lang="en-RU" sz="2000" b="1" dirty="0">
                <a:solidFill>
                  <a:schemeClr val="accent2"/>
                </a:solidFill>
                <a:effectLst/>
                <a:latin typeface="Times New Roman" panose="02020603050405020304" pitchFamily="18" charset="0"/>
                <a:ea typeface="Times New Roman" panose="02020603050405020304" pitchFamily="18" charset="0"/>
              </a:rPr>
              <a:t>-p,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-p);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б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с противоположными по знаку зарядами и равными массами, т. е. частиц и античастиц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e</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 p-p</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32</a:t>
            </a:fld>
            <a:endParaRPr lang="ru-RU" altLang="ru-RU"/>
          </a:p>
        </p:txBody>
      </p:sp>
      <p:sp>
        <p:nvSpPr>
          <p:cNvPr id="7" name="TextBox 6">
            <a:extLst>
              <a:ext uri="{FF2B5EF4-FFF2-40B4-BE49-F238E27FC236}">
                <a16:creationId xmlns:a16="http://schemas.microsoft.com/office/drawing/2014/main" id="{050E4193-817D-7353-670A-69F27D5AB740}"/>
              </a:ext>
            </a:extLst>
          </p:cNvPr>
          <p:cNvSpPr txBox="1"/>
          <p:nvPr/>
        </p:nvSpPr>
        <p:spPr>
          <a:xfrm>
            <a:off x="7267082" y="2057400"/>
            <a:ext cx="1795581" cy="1200329"/>
          </a:xfrm>
          <a:prstGeom prst="rect">
            <a:avLst/>
          </a:prstGeom>
          <a:noFill/>
        </p:spPr>
        <p:txBody>
          <a:bodyPr wrap="square">
            <a:spAutoFit/>
          </a:bodyPr>
          <a:lstStyle/>
          <a:p>
            <a:pPr algn="ctr"/>
            <a:r>
              <a:rPr lang="ru-RU" sz="1200" b="1" i="0" u="none" strike="noStrike" dirty="0">
                <a:solidFill>
                  <a:srgbClr val="000000"/>
                </a:solidFill>
                <a:effectLst/>
                <a:latin typeface="Times New Roman" panose="02020603050405020304" pitchFamily="18" charset="0"/>
                <a:cs typeface="Times New Roman" panose="02020603050405020304" pitchFamily="18" charset="0"/>
              </a:rPr>
              <a:t>Частицы с разными знаками зарядов ускоряются в разных фазах</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ЭМ поля и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пространственно</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разведены в кольце.</a:t>
            </a:r>
            <a:endParaRPr lang="en-RU" sz="12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Линейные коллайдеры</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33</a:t>
            </a:fld>
            <a:endParaRPr lang="ru-RU" altLang="ru-RU"/>
          </a:p>
        </p:txBody>
      </p:sp>
      <p:pic>
        <p:nvPicPr>
          <p:cNvPr id="2050" name="Picture 2" descr="The International Linear Collider | Nature Reviews Physics">
            <a:extLst>
              <a:ext uri="{FF2B5EF4-FFF2-40B4-BE49-F238E27FC236}">
                <a16:creationId xmlns:a16="http://schemas.microsoft.com/office/drawing/2014/main" id="{129EA699-8114-EF40-C59B-80751064B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29882"/>
            <a:ext cx="8686800" cy="23421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E75362-1EB5-F0AF-69EB-3922408EC29F}"/>
              </a:ext>
            </a:extLst>
          </p:cNvPr>
          <p:cNvSpPr txBox="1"/>
          <p:nvPr/>
        </p:nvSpPr>
        <p:spPr>
          <a:xfrm>
            <a:off x="457200" y="609600"/>
            <a:ext cx="8001000" cy="1477328"/>
          </a:xfrm>
          <a:prstGeom prst="rect">
            <a:avLst/>
          </a:prstGeom>
          <a:noFill/>
        </p:spPr>
        <p:txBody>
          <a:bodyPr wrap="square">
            <a:spAutoFit/>
          </a:bodyPr>
          <a:lstStyle/>
          <a:p>
            <a:pPr algn="ctr"/>
            <a:r>
              <a:rPr lang="en-GB" b="1" dirty="0">
                <a:solidFill>
                  <a:srgbClr val="7030A0"/>
                </a:solidFill>
                <a:latin typeface="Times New Roman" panose="02020603050405020304" pitchFamily="18" charset="0"/>
                <a:cs typeface="Times New Roman" panose="02020603050405020304" pitchFamily="18" charset="0"/>
              </a:rPr>
              <a:t>ILC - International Linear Collider</a:t>
            </a:r>
            <a:r>
              <a:rPr lang="ru-RU" b="1" dirty="0">
                <a:solidFill>
                  <a:srgbClr val="7030A0"/>
                </a:solidFill>
                <a:latin typeface="Times New Roman" panose="02020603050405020304" pitchFamily="18" charset="0"/>
                <a:cs typeface="Times New Roman" panose="02020603050405020304" pitchFamily="18" charset="0"/>
              </a:rPr>
              <a:t>, проект </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rgbClr val="7030A0"/>
                </a:solidFill>
                <a:effectLst/>
                <a:latin typeface="Times New Roman" panose="02020603050405020304" pitchFamily="18" charset="0"/>
                <a:cs typeface="Times New Roman" panose="02020603050405020304" pitchFamily="18" charset="0"/>
              </a:rPr>
              <a:t>+</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rgbClr val="7030A0"/>
                </a:solidFill>
                <a:effectLst/>
                <a:latin typeface="Times New Roman" panose="02020603050405020304" pitchFamily="18" charset="0"/>
                <a:cs typeface="Times New Roman" panose="02020603050405020304" pitchFamily="18" charset="0"/>
              </a:rPr>
              <a:t>−</a:t>
            </a:r>
            <a:r>
              <a:rPr lang="ru-RU" sz="1800" b="1" i="0" u="none" strike="noStrike" baseline="30000" dirty="0">
                <a:solidFill>
                  <a:srgbClr val="7030A0"/>
                </a:solidFill>
                <a:effectLst/>
                <a:latin typeface="Times New Roman" panose="02020603050405020304" pitchFamily="18" charset="0"/>
                <a:cs typeface="Times New Roman" panose="02020603050405020304" pitchFamily="18" charset="0"/>
              </a:rPr>
              <a:t> </a:t>
            </a:r>
            <a:r>
              <a:rPr lang="ru-RU" sz="1800" b="1" i="0" u="none" strike="noStrike" dirty="0">
                <a:solidFill>
                  <a:srgbClr val="7030A0"/>
                </a:solidFill>
                <a:effectLst/>
                <a:latin typeface="Times New Roman" panose="02020603050405020304" pitchFamily="18" charset="0"/>
                <a:cs typeface="Times New Roman" panose="02020603050405020304" pitchFamily="18" charset="0"/>
              </a:rPr>
              <a:t>коллайдера</a:t>
            </a:r>
          </a:p>
          <a:p>
            <a:pPr algn="ctr"/>
            <a:r>
              <a:rPr lang="ru-RU" b="1" dirty="0">
                <a:solidFill>
                  <a:srgbClr val="7030A0"/>
                </a:solidFill>
                <a:latin typeface="Times New Roman" panose="02020603050405020304" pitchFamily="18" charset="0"/>
                <a:cs typeface="Times New Roman" panose="02020603050405020304" pitchFamily="18" charset="0"/>
              </a:rPr>
              <a:t> </a:t>
            </a:r>
            <a:endParaRPr lang="en-GB" b="1" dirty="0">
              <a:solidFill>
                <a:srgbClr val="7030A0"/>
              </a:solidFill>
              <a:latin typeface="Times New Roman" panose="02020603050405020304" pitchFamily="18" charset="0"/>
              <a:cs typeface="Times New Roman" panose="02020603050405020304" pitchFamily="18" charset="0"/>
            </a:endParaRPr>
          </a:p>
          <a:p>
            <a:pPr algn="ctr"/>
            <a:r>
              <a:rPr lang="ru-RU" b="1" dirty="0">
                <a:solidFill>
                  <a:schemeClr val="accent2"/>
                </a:solidFill>
                <a:latin typeface="Times New Roman" panose="02020603050405020304" pitchFamily="18" charset="0"/>
                <a:cs typeface="Times New Roman" panose="02020603050405020304" pitchFamily="18" charset="0"/>
              </a:rPr>
              <a:t>Энергия до 250 ГэВ при длине 20 км</a:t>
            </a:r>
          </a:p>
          <a:p>
            <a:pPr algn="ctr"/>
            <a:r>
              <a:rPr lang="ru-RU" b="1" dirty="0">
                <a:solidFill>
                  <a:schemeClr val="accent2"/>
                </a:solidFill>
                <a:latin typeface="Times New Roman" panose="02020603050405020304" pitchFamily="18" charset="0"/>
                <a:cs typeface="Times New Roman" panose="02020603050405020304" pitchFamily="18" charset="0"/>
              </a:rPr>
              <a:t>Может быть дополнен новыми секциями:</a:t>
            </a:r>
          </a:p>
          <a:p>
            <a:pPr algn="ctr"/>
            <a:r>
              <a:rPr lang="ru-RU" b="1" dirty="0">
                <a:solidFill>
                  <a:schemeClr val="accent2"/>
                </a:solidFill>
                <a:latin typeface="Times New Roman" panose="02020603050405020304" pitchFamily="18" charset="0"/>
                <a:cs typeface="Times New Roman" panose="02020603050405020304" pitchFamily="18" charset="0"/>
              </a:rPr>
              <a:t>До 500 ГэВ при длине 31 км</a:t>
            </a:r>
            <a:r>
              <a:rPr lang="en-US" b="1" dirty="0">
                <a:solidFill>
                  <a:schemeClr val="accent2"/>
                </a:solidFill>
                <a:latin typeface="Times New Roman" panose="02020603050405020304" pitchFamily="18" charset="0"/>
                <a:cs typeface="Times New Roman" panose="02020603050405020304" pitchFamily="18" charset="0"/>
              </a:rPr>
              <a:t>; </a:t>
            </a:r>
            <a:r>
              <a:rPr lang="ru-RU" b="1" dirty="0">
                <a:solidFill>
                  <a:schemeClr val="accent2"/>
                </a:solidFill>
                <a:latin typeface="Times New Roman" panose="02020603050405020304" pitchFamily="18" charset="0"/>
                <a:cs typeface="Times New Roman" panose="02020603050405020304" pitchFamily="18" charset="0"/>
              </a:rPr>
              <a:t>до 1 ТэВ при длине 50 км</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291F353-C5F8-23E8-965B-8D0491D81438}"/>
              </a:ext>
            </a:extLst>
          </p:cNvPr>
          <p:cNvSpPr txBox="1"/>
          <p:nvPr/>
        </p:nvSpPr>
        <p:spPr>
          <a:xfrm>
            <a:off x="0" y="4719697"/>
            <a:ext cx="9144000" cy="2062103"/>
          </a:xfrm>
          <a:prstGeom prst="rect">
            <a:avLst/>
          </a:prstGeom>
          <a:noFill/>
        </p:spPr>
        <p:txBody>
          <a:bodyPr wrap="square">
            <a:spAutoFit/>
          </a:bodyPr>
          <a:lstStyle/>
          <a:p>
            <a:pPr marL="285750" indent="-285750">
              <a:buFont typeface="Arial" panose="020B0604020202020204" pitchFamily="34" charset="0"/>
              <a:buChar char="•"/>
            </a:pPr>
            <a:r>
              <a:rPr lang="en-RU" sz="1600" b="1" dirty="0">
                <a:solidFill>
                  <a:srgbClr val="00B050"/>
                </a:solidFill>
                <a:latin typeface="Times New Roman" panose="02020603050405020304" pitchFamily="18" charset="0"/>
                <a:cs typeface="Times New Roman" panose="02020603050405020304" pitchFamily="18" charset="0"/>
              </a:rPr>
              <a:t>Вся энергия столкновения лептонов идёт на образование связанных состояний</a:t>
            </a:r>
            <a:r>
              <a:rPr lang="en-RU" sz="1600" b="1" dirty="0">
                <a:latin typeface="Times New Roman" panose="02020603050405020304" pitchFamily="18" charset="0"/>
                <a:cs typeface="Times New Roman" panose="02020603050405020304" pitchFamily="18" charset="0"/>
              </a:rPr>
              <a:t>. События более "чистые" (в сравнении со столкновениями адронов), проще для интерпретации.</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Линейный коллайдер </a:t>
            </a:r>
            <a:r>
              <a:rPr lang="en-RU" sz="1600" b="1" dirty="0">
                <a:solidFill>
                  <a:srgbClr val="00B050"/>
                </a:solidFill>
                <a:latin typeface="Times New Roman" panose="02020603050405020304" pitchFamily="18" charset="0"/>
                <a:cs typeface="Times New Roman" panose="02020603050405020304" pitchFamily="18" charset="0"/>
              </a:rPr>
              <a:t>не предполагает синхротронного излучения на полной энергии </a:t>
            </a:r>
            <a:r>
              <a:rPr lang="en-RU" sz="1600" b="1" dirty="0">
                <a:latin typeface="Times New Roman" panose="02020603050405020304" pitchFamily="18" charset="0"/>
                <a:cs typeface="Times New Roman" panose="02020603050405020304" pitchFamily="18" charset="0"/>
              </a:rPr>
              <a:t>пучков, </a:t>
            </a:r>
            <a:r>
              <a:rPr lang="ru-RU" sz="1600" b="1" dirty="0">
                <a:latin typeface="Times New Roman" panose="02020603050405020304" pitchFamily="18" charset="0"/>
                <a:cs typeface="Times New Roman" panose="02020603050405020304" pitchFamily="18" charset="0"/>
              </a:rPr>
              <a:t>и</a:t>
            </a:r>
            <a:r>
              <a:rPr lang="en-RU" sz="1600" b="1" dirty="0">
                <a:latin typeface="Times New Roman" panose="02020603050405020304" pitchFamily="18" charset="0"/>
                <a:cs typeface="Times New Roman" panose="02020603050405020304" pitchFamily="18" charset="0"/>
              </a:rPr>
              <a:t> позволяет намного сильнее сфокусировать пучок частиц в область</a:t>
            </a:r>
            <a:r>
              <a:rPr lang="ru-RU" sz="1600" b="1" dirty="0">
                <a:latin typeface="Times New Roman" panose="02020603050405020304" pitchFamily="18" charset="0"/>
                <a:cs typeface="Times New Roman" panose="02020603050405020304" pitchFamily="18" charset="0"/>
              </a:rPr>
              <a:t> </a:t>
            </a:r>
            <a:r>
              <a:rPr lang="en-RU" sz="1600" b="1" dirty="0">
                <a:latin typeface="Times New Roman" panose="02020603050405020304" pitchFamily="18" charset="0"/>
                <a:cs typeface="Times New Roman" panose="02020603050405020304" pitchFamily="18" charset="0"/>
              </a:rPr>
              <a:t>взаимодействия, поскольку после взаимодействия пучк</a:t>
            </a:r>
            <a:r>
              <a:rPr lang="ru-RU" sz="1600" b="1" dirty="0" err="1">
                <a:latin typeface="Times New Roman" panose="02020603050405020304" pitchFamily="18" charset="0"/>
                <a:cs typeface="Times New Roman" panose="02020603050405020304" pitchFamily="18" charset="0"/>
              </a:rPr>
              <a:t>ам</a:t>
            </a:r>
            <a:r>
              <a:rPr lang="en-RU" sz="1600" b="1" dirty="0">
                <a:latin typeface="Times New Roman" panose="02020603050405020304" pitchFamily="18" charset="0"/>
                <a:cs typeface="Times New Roman" panose="02020603050405020304" pitchFamily="18" charset="0"/>
              </a:rPr>
              <a:t> не </a:t>
            </a:r>
            <a:r>
              <a:rPr lang="ru-RU" sz="1600" b="1" dirty="0">
                <a:latin typeface="Times New Roman" panose="02020603050405020304" pitchFamily="18" charset="0"/>
                <a:cs typeface="Times New Roman" panose="02020603050405020304" pitchFamily="18" charset="0"/>
              </a:rPr>
              <a:t>нужно</a:t>
            </a:r>
            <a:r>
              <a:rPr lang="en-RU" sz="1600" b="1" dirty="0">
                <a:latin typeface="Times New Roman" panose="02020603050405020304" pitchFamily="18" charset="0"/>
                <a:cs typeface="Times New Roman" panose="02020603050405020304" pitchFamily="18" charset="0"/>
              </a:rPr>
              <a:t> сохранять устойчивость. </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Недостаток линейного коллайдера состоит в однократном использовании пучка - при столкновении встречных сгустков частиц </a:t>
            </a:r>
            <a:r>
              <a:rPr lang="en-RU" sz="1600" b="1" dirty="0">
                <a:solidFill>
                  <a:srgbClr val="FF0000"/>
                </a:solidFill>
                <a:latin typeface="Times New Roman" panose="02020603050405020304" pitchFamily="18" charset="0"/>
                <a:cs typeface="Times New Roman" panose="02020603050405020304" pitchFamily="18" charset="0"/>
              </a:rPr>
              <a:t>лишь малая доля их провзаимодействует</a:t>
            </a:r>
            <a:r>
              <a:rPr lang="en-RU" sz="1600" b="1" dirty="0">
                <a:latin typeface="Times New Roman" panose="02020603050405020304" pitchFamily="18" charset="0"/>
                <a:cs typeface="Times New Roman" panose="02020603050405020304" pitchFamily="18" charset="0"/>
              </a:rPr>
              <a:t>, остальные будут сброшены в поглотитель.</a:t>
            </a:r>
          </a:p>
        </p:txBody>
      </p:sp>
    </p:spTree>
    <p:extLst>
      <p:ext uri="{BB962C8B-B14F-4D97-AF65-F5344CB8AC3E}">
        <p14:creationId xmlns:p14="http://schemas.microsoft.com/office/powerpoint/2010/main" val="741841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38" y="1208207"/>
            <a:ext cx="4811562" cy="3135193"/>
          </a:xfrm>
          <a:prstGeom prst="rect">
            <a:avLst/>
          </a:prstGeom>
        </p:spPr>
      </p:pic>
      <p:sp>
        <p:nvSpPr>
          <p:cNvPr id="3" name="TextBox 2"/>
          <p:cNvSpPr txBox="1"/>
          <p:nvPr/>
        </p:nvSpPr>
        <p:spPr>
          <a:xfrm>
            <a:off x="2207456" y="98048"/>
            <a:ext cx="4777013" cy="892552"/>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Tevatron (Fermilab, USA)</a:t>
            </a:r>
          </a:p>
          <a:p>
            <a:pPr algn="ctr"/>
            <a:r>
              <a:rPr lang="en-US" sz="2000" b="1" dirty="0">
                <a:solidFill>
                  <a:srgbClr val="FF0000"/>
                </a:solidFill>
                <a:latin typeface="Times New Roman" panose="02020603050405020304" pitchFamily="18" charset="0"/>
                <a:cs typeface="Times New Roman" panose="02020603050405020304" pitchFamily="18" charset="0"/>
              </a:rPr>
              <a:t>1983 - 2011</a:t>
            </a:r>
            <a:endParaRPr lang="ru-RU" sz="2000" b="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46ADDF8-0220-9A48-83DA-B67F80F6910C}"/>
              </a:ext>
            </a:extLst>
          </p:cNvPr>
          <p:cNvSpPr txBox="1"/>
          <p:nvPr/>
        </p:nvSpPr>
        <p:spPr>
          <a:xfrm>
            <a:off x="106621" y="4439365"/>
            <a:ext cx="2892851" cy="2246769"/>
          </a:xfrm>
          <a:prstGeom prst="rect">
            <a:avLst/>
          </a:prstGeom>
          <a:noFill/>
        </p:spPr>
        <p:txBody>
          <a:bodyPr wrap="square">
            <a:spAutoFit/>
          </a:bodyPr>
          <a:lstStyle/>
          <a:p>
            <a:pPr algn="ct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Тэватрон – синхротрон, </a:t>
            </a:r>
            <a:r>
              <a:rPr lang="ru-RU" sz="20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ускоритель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и антипротон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подземном кольце</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длиной 6,3 км до 980 ГэВ (~ 1 ТэВ)</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EA92D6-4AF1-D750-81FC-FDD450AB87FC}"/>
              </a:ext>
            </a:extLst>
          </p:cNvPr>
          <p:cNvSpPr txBox="1"/>
          <p:nvPr/>
        </p:nvSpPr>
        <p:spPr>
          <a:xfrm>
            <a:off x="5069456" y="1066800"/>
            <a:ext cx="3998344" cy="5632311"/>
          </a:xfrm>
          <a:prstGeom prst="rect">
            <a:avLst/>
          </a:prstGeom>
          <a:noFill/>
        </p:spPr>
        <p:txBody>
          <a:bodyPr wrap="square">
            <a:spAutoFit/>
          </a:bodyPr>
          <a:lstStyle/>
          <a:p>
            <a:pPr algn="just"/>
            <a:r>
              <a:rPr lang="ru-RU" sz="2000" b="1" i="0" u="none" strike="noStrike" dirty="0">
                <a:solidFill>
                  <a:srgbClr val="7030A0"/>
                </a:solidFill>
                <a:effectLst/>
                <a:latin typeface="Times New Roman" panose="02020603050405020304" pitchFamily="18" charset="0"/>
                <a:cs typeface="Times New Roman" panose="02020603050405020304" pitchFamily="18" charset="0"/>
              </a:rPr>
              <a:t>Топ-кварк (</a:t>
            </a:r>
            <a:r>
              <a:rPr lang="en-GB" sz="2000" b="1" i="0" u="none" strike="noStrike" dirty="0">
                <a:solidFill>
                  <a:srgbClr val="7030A0"/>
                </a:solidFill>
                <a:effectLst/>
                <a:latin typeface="Times New Roman" panose="02020603050405020304" pitchFamily="18" charset="0"/>
                <a:cs typeface="Times New Roman" panose="02020603050405020304" pitchFamily="18" charset="0"/>
              </a:rPr>
              <a:t>t)</a:t>
            </a:r>
            <a:r>
              <a:rPr lang="en-GB" sz="20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был открыт</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на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Теватроне</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в 1995 г. С его открытием были полностью сформированы три поколения базисных частиц Стандартной модели. Топ-кварк рождается преимущественно в адронных взаимодействиях и быстро распадается, не успевая сформировать адронное состояние. Большая масса топ-кварка ставит вопрос, обусловлена ли она механизмом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Хиггса</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Стандартной модели или имеет более фундаментальное значение для механизма нарушения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электрослабой</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симметрии.</a:t>
            </a:r>
            <a:endParaRPr lang="en-RU" sz="2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109F6A0-A0B5-6D38-3367-7E81A45D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473" y="4561007"/>
            <a:ext cx="1953527" cy="21989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96DD647-5F3A-0AEF-E7A5-B4B8D1292828}"/>
              </a:ext>
            </a:extLst>
          </p:cNvPr>
          <p:cNvSpPr>
            <a:spLocks noGrp="1"/>
          </p:cNvSpPr>
          <p:nvPr>
            <p:ph type="sldNum" sz="quarter" idx="12"/>
          </p:nvPr>
        </p:nvSpPr>
        <p:spPr/>
        <p:txBody>
          <a:bodyPr/>
          <a:lstStyle/>
          <a:p>
            <a:pPr>
              <a:defRPr/>
            </a:pPr>
            <a:fld id="{71603819-CA71-4A55-B133-5B8C7A243619}" type="slidenum">
              <a:rPr lang="ru-RU" altLang="ru-RU" smtClean="0"/>
              <a:pPr>
                <a:defRPr/>
              </a:pPr>
              <a:t>34</a:t>
            </a:fld>
            <a:endParaRPr lang="ru-RU" altLang="ru-RU"/>
          </a:p>
        </p:txBody>
      </p:sp>
    </p:spTree>
    <p:extLst>
      <p:ext uri="{BB962C8B-B14F-4D97-AF65-F5344CB8AC3E}">
        <p14:creationId xmlns:p14="http://schemas.microsoft.com/office/powerpoint/2010/main" val="92489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EFAE4A3-6755-83B7-43D7-695693F18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90" r="19263"/>
          <a:stretch/>
        </p:blipFill>
        <p:spPr bwMode="auto">
          <a:xfrm>
            <a:off x="3429000" y="914400"/>
            <a:ext cx="5549412" cy="54863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EDDE52-730C-79C8-0E87-18752FC63659}"/>
              </a:ext>
            </a:extLst>
          </p:cNvPr>
          <p:cNvSpPr txBox="1"/>
          <p:nvPr/>
        </p:nvSpPr>
        <p:spPr>
          <a:xfrm>
            <a:off x="275429" y="829237"/>
            <a:ext cx="3077370" cy="3416320"/>
          </a:xfrm>
          <a:prstGeom prst="rect">
            <a:avLst/>
          </a:prstGeom>
          <a:noFill/>
        </p:spPr>
        <p:txBody>
          <a:bodyPr wrap="square">
            <a:spAutoFit/>
          </a:bodyPr>
          <a:lstStyle/>
          <a:p>
            <a:pPr algn="just"/>
            <a:r>
              <a:rPr lang="en-GB" b="1" i="0" u="none" strike="noStrike" dirty="0" err="1">
                <a:solidFill>
                  <a:schemeClr val="accent2"/>
                </a:solidFill>
                <a:effectLst/>
                <a:latin typeface="Times New Roman" panose="02020603050405020304" pitchFamily="18" charset="0"/>
                <a:cs typeface="Times New Roman" panose="02020603050405020304" pitchFamily="18" charset="0"/>
              </a:rPr>
              <a:t>Nuclotron</a:t>
            </a:r>
            <a:r>
              <a:rPr lang="en-GB" b="1" i="0" u="none" strike="noStrike" dirty="0">
                <a:solidFill>
                  <a:schemeClr val="accent2"/>
                </a:solidFill>
                <a:effectLst/>
                <a:latin typeface="Times New Roman" panose="02020603050405020304" pitchFamily="18" charset="0"/>
                <a:cs typeface="Times New Roman" panose="02020603050405020304" pitchFamily="18" charset="0"/>
              </a:rPr>
              <a:t> based Ion Collider </a:t>
            </a:r>
            <a:r>
              <a:rPr lang="en-GB" b="1" i="0" u="none" strike="noStrike" dirty="0" err="1">
                <a:solidFill>
                  <a:schemeClr val="accent2"/>
                </a:solidFill>
                <a:effectLst/>
                <a:latin typeface="Times New Roman" panose="02020603050405020304" pitchFamily="18" charset="0"/>
                <a:cs typeface="Times New Roman" panose="02020603050405020304" pitchFamily="18" charset="0"/>
              </a:rPr>
              <a:t>fAcility</a:t>
            </a:r>
            <a:r>
              <a:rPr lang="en-GB"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ускорительный комплекс ОИЯИ для изучения свойств плотной барионной материи. В лабораторны</a:t>
            </a:r>
            <a:r>
              <a:rPr lang="ru-RU" b="1" dirty="0">
                <a:solidFill>
                  <a:schemeClr val="accent2"/>
                </a:solidFill>
                <a:latin typeface="Times New Roman" panose="02020603050405020304" pitchFamily="18" charset="0"/>
                <a:cs typeface="Times New Roman" panose="02020603050405020304" pitchFamily="18" charset="0"/>
              </a:rPr>
              <a:t>х </a:t>
            </a:r>
            <a:r>
              <a:rPr lang="ru-RU" b="1" i="0" u="none" strike="noStrike" dirty="0">
                <a:solidFill>
                  <a:schemeClr val="accent2"/>
                </a:solidFill>
                <a:effectLst/>
                <a:latin typeface="Times New Roman" panose="02020603050405020304" pitchFamily="18" charset="0"/>
                <a:cs typeface="Times New Roman" panose="02020603050405020304" pitchFamily="18" charset="0"/>
              </a:rPr>
              <a:t>условиях будут воссозданы условия, в которых пребывала Вселенная в первые мгновения после Большого Взрыва</a:t>
            </a:r>
            <a:r>
              <a:rPr lang="ru-RU" b="1" dirty="0">
                <a:solidFill>
                  <a:schemeClr val="accent2"/>
                </a:solidFill>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кварк-</a:t>
            </a:r>
            <a:r>
              <a:rPr lang="ru-RU" b="1" i="0" u="none" strike="noStrike" dirty="0" err="1">
                <a:solidFill>
                  <a:schemeClr val="accent2"/>
                </a:solidFill>
                <a:effectLst/>
                <a:latin typeface="Times New Roman" panose="02020603050405020304" pitchFamily="18" charset="0"/>
                <a:cs typeface="Times New Roman" panose="02020603050405020304" pitchFamily="18" charset="0"/>
              </a:rPr>
              <a:t>глюонную</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плазму (КГП).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B17B275-CE57-D0F7-018A-C16D7C4948C3}"/>
              </a:ext>
            </a:extLst>
          </p:cNvPr>
          <p:cNvSpPr>
            <a:spLocks noGrp="1"/>
          </p:cNvSpPr>
          <p:nvPr>
            <p:ph type="sldNum" sz="quarter" idx="12"/>
          </p:nvPr>
        </p:nvSpPr>
        <p:spPr>
          <a:xfrm>
            <a:off x="6629400" y="6476494"/>
            <a:ext cx="2133600" cy="476250"/>
          </a:xfrm>
        </p:spPr>
        <p:txBody>
          <a:bodyPr/>
          <a:lstStyle/>
          <a:p>
            <a:pPr>
              <a:defRPr/>
            </a:pPr>
            <a:fld id="{D7CB4128-4830-4FC5-B4CF-1286CE3A61F3}" type="slidenum">
              <a:rPr lang="ru-RU" altLang="ru-RU" smtClean="0"/>
              <a:pPr>
                <a:defRPr/>
              </a:pPr>
              <a:t>35</a:t>
            </a:fld>
            <a:endParaRPr lang="ru-RU" altLang="ru-RU" dirty="0"/>
          </a:p>
        </p:txBody>
      </p:sp>
      <p:pic>
        <p:nvPicPr>
          <p:cNvPr id="1026" name="Picture 2">
            <a:extLst>
              <a:ext uri="{FF2B5EF4-FFF2-40B4-BE49-F238E27FC236}">
                <a16:creationId xmlns:a16="http://schemas.microsoft.com/office/drawing/2014/main" id="{41EB133D-4881-8292-9AE2-429227845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29" y="4245557"/>
            <a:ext cx="3077369" cy="23607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336262"/>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3" name="Picture 2" descr="схема_1">
            <a:extLst>
              <a:ext uri="{FF2B5EF4-FFF2-40B4-BE49-F238E27FC236}">
                <a16:creationId xmlns:a16="http://schemas.microsoft.com/office/drawing/2014/main" id="{DC05D14A-BBEA-717B-4EAB-7242307D59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518" y="1143000"/>
            <a:ext cx="7318963" cy="5277481"/>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F23223C5-B265-840E-7743-E65C44187800}"/>
              </a:ext>
            </a:extLst>
          </p:cNvPr>
          <p:cNvSpPr>
            <a:spLocks noGrp="1"/>
          </p:cNvSpPr>
          <p:nvPr>
            <p:ph type="sldNum" sz="quarter" idx="12"/>
          </p:nvPr>
        </p:nvSpPr>
        <p:spPr/>
        <p:txBody>
          <a:bodyPr/>
          <a:lstStyle/>
          <a:p>
            <a:pPr>
              <a:defRPr/>
            </a:pPr>
            <a:fld id="{D7CB4128-4830-4FC5-B4CF-1286CE3A61F3}" type="slidenum">
              <a:rPr lang="ru-RU" altLang="ru-RU" smtClean="0"/>
              <a:pPr>
                <a:defRPr/>
              </a:pPr>
              <a:t>36</a:t>
            </a:fld>
            <a:endParaRPr lang="ru-RU" altLang="ru-RU"/>
          </a:p>
        </p:txBody>
      </p:sp>
    </p:spTree>
    <p:extLst>
      <p:ext uri="{BB962C8B-B14F-4D97-AF65-F5344CB8AC3E}">
        <p14:creationId xmlns:p14="http://schemas.microsoft.com/office/powerpoint/2010/main" val="1452928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5603" name="Text Box 8"/>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pic>
        <p:nvPicPr>
          <p:cNvPr id="25604" name="Рисунок 1"/>
          <p:cNvPicPr>
            <a:picLocks noChangeAspect="1"/>
          </p:cNvPicPr>
          <p:nvPr/>
        </p:nvPicPr>
        <p:blipFill rotWithShape="1">
          <a:blip r:embed="rId2">
            <a:extLst>
              <a:ext uri="{28A0092B-C50C-407E-A947-70E740481C1C}">
                <a14:useLocalDpi xmlns:a14="http://schemas.microsoft.com/office/drawing/2010/main" val="0"/>
              </a:ext>
            </a:extLst>
          </a:blip>
          <a:srcRect l="3186" t="15833" r="7195" b="5806"/>
          <a:stretch/>
        </p:blipFill>
        <p:spPr bwMode="auto">
          <a:xfrm>
            <a:off x="0" y="1413843"/>
            <a:ext cx="9143999" cy="471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27F9AAE-97EC-8B50-262D-B4B9CA9EA40D}"/>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4EB1561-2289-4571-A41B-62D58B474D71}"/>
              </a:ext>
            </a:extLst>
          </p:cNvPr>
          <p:cNvSpPr>
            <a:spLocks noGrp="1"/>
          </p:cNvSpPr>
          <p:nvPr>
            <p:ph type="sldNum" sz="quarter" idx="12"/>
          </p:nvPr>
        </p:nvSpPr>
        <p:spPr/>
        <p:txBody>
          <a:bodyPr/>
          <a:lstStyle/>
          <a:p>
            <a:pPr>
              <a:defRPr/>
            </a:pPr>
            <a:fld id="{D7CB4128-4830-4FC5-B4CF-1286CE3A61F3}" type="slidenum">
              <a:rPr lang="ru-RU" altLang="ru-RU" smtClean="0"/>
              <a:pPr>
                <a:defRPr/>
              </a:pPr>
              <a:t>37</a:t>
            </a:fld>
            <a:endParaRPr lang="ru-RU" altLang="ru-RU"/>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737175"/>
            <a:ext cx="8610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тяжёлых заряженных частиц в ускорителях</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для </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умень­ше­ния раз­бро­са ско­ро­стей от­но­си­тель­но­го дви­же­ния час­тиц в пуч­ке (т.е. </a:t>
            </a:r>
            <a:r>
              <a:rPr lang="ru-RU" sz="1800" b="1" i="0" u="none" strike="noStrike" dirty="0">
                <a:solidFill>
                  <a:srgbClr val="FF0000"/>
                </a:solidFill>
                <a:effectLst/>
                <a:latin typeface="Times New Roman" panose="02020603050405020304" pitchFamily="18" charset="0"/>
                <a:cs typeface="Times New Roman" panose="02020603050405020304" pitchFamily="18" charset="0"/>
              </a:rPr>
              <a:t>сни­же­ние средней ско­ро­сти теп­ло­во­го дви­же­ния ча­стиц</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rPr>
              <a:t>Метод предложен Г.И. Будкером в 1966 году и впервые продемонстрирован при охлаждении протонов в кольце НАП-М в ИЯФ СОАН СССР</a:t>
            </a:r>
            <a:r>
              <a:rPr lang="ru-RU" sz="1800" b="1" dirty="0">
                <a:solidFill>
                  <a:schemeClr val="tx2"/>
                </a:solidFill>
                <a:effectLst/>
                <a:latin typeface="Times New Roman" panose="02020603050405020304" pitchFamily="18" charset="0"/>
                <a:ea typeface="Times New Roman" panose="02020603050405020304" pitchFamily="18" charset="0"/>
              </a:rPr>
              <a:t> (г.</a:t>
            </a:r>
            <a:r>
              <a:rPr lang="en-RU" sz="1800" b="1" dirty="0">
                <a:solidFill>
                  <a:schemeClr val="tx2"/>
                </a:solidFill>
                <a:effectLst/>
                <a:latin typeface="Times New Roman" panose="02020603050405020304" pitchFamily="18" charset="0"/>
                <a:ea typeface="Times New Roman" panose="02020603050405020304" pitchFamily="18" charset="0"/>
              </a:rPr>
              <a:t> Новосибирск</a:t>
            </a:r>
            <a:r>
              <a:rPr lang="ru-RU" sz="1800" b="1" dirty="0">
                <a:solidFill>
                  <a:schemeClr val="tx2"/>
                </a:solidFill>
                <a:effectLst/>
                <a:latin typeface="Times New Roman" panose="02020603050405020304" pitchFamily="18" charset="0"/>
                <a:ea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rPr>
              <a:t>, в 1974 году.</a:t>
            </a:r>
          </a:p>
        </p:txBody>
      </p:sp>
      <p:sp>
        <p:nvSpPr>
          <p:cNvPr id="6" name="TextBox 5">
            <a:extLst>
              <a:ext uri="{FF2B5EF4-FFF2-40B4-BE49-F238E27FC236}">
                <a16:creationId xmlns:a16="http://schemas.microsoft.com/office/drawing/2014/main" id="{C694DD43-554E-0C28-F41D-ED66BDF217A9}"/>
              </a:ext>
            </a:extLst>
          </p:cNvPr>
          <p:cNvSpPr txBox="1"/>
          <p:nvPr/>
        </p:nvSpPr>
        <p:spPr>
          <a:xfrm>
            <a:off x="1411780" y="152400"/>
            <a:ext cx="632044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Электронное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4719697"/>
            <a:ext cx="8610600" cy="2062103"/>
          </a:xfrm>
          <a:prstGeom prst="rect">
            <a:avLst/>
          </a:prstGeom>
          <a:noFill/>
        </p:spPr>
        <p:txBody>
          <a:bodyPr wrap="square">
            <a:spAutoFit/>
          </a:bodyPr>
          <a:lstStyle/>
          <a:p>
            <a:pPr algn="just">
              <a:spcAft>
                <a:spcPts val="120"/>
              </a:spcAft>
              <a:buNone/>
            </a:pPr>
            <a:r>
              <a:rPr lang="en-RU" sz="1600" b="1" dirty="0">
                <a:solidFill>
                  <a:schemeClr val="accent2"/>
                </a:solidFill>
                <a:effectLst/>
                <a:latin typeface="Times New Roman" panose="02020603050405020304" pitchFamily="18" charset="0"/>
                <a:ea typeface="Times New Roman" panose="02020603050405020304" pitchFamily="18" charset="0"/>
              </a:rPr>
              <a:t>В отличие от лёгких электронов высоких энергий, для которых синхротронное излучение автоматически обеспечивает радиационное затухание поперечных колебаний в накопительном кольце, тяжёлые частицы практически не излучают. Идея электронного охлаждения заключается в том, чтобы на некотором участке совместить пучок «горячих» ионов с интенсивным пучком очень «холодных» электронов, следующих </a:t>
            </a:r>
            <a:r>
              <a:rPr lang="en-RU" sz="1600" b="1" dirty="0">
                <a:solidFill>
                  <a:srgbClr val="FF0000"/>
                </a:solidFill>
                <a:effectLst/>
                <a:latin typeface="Times New Roman" panose="02020603050405020304" pitchFamily="18" charset="0"/>
                <a:ea typeface="Times New Roman" panose="02020603050405020304" pitchFamily="18" charset="0"/>
              </a:rPr>
              <a:t>с точно такой же продольной скоростью</a:t>
            </a:r>
            <a:r>
              <a:rPr lang="en-RU" sz="1600" b="1" dirty="0">
                <a:solidFill>
                  <a:schemeClr val="accent2"/>
                </a:solidFill>
                <a:effectLst/>
                <a:latin typeface="Times New Roman" panose="02020603050405020304" pitchFamily="18" charset="0"/>
                <a:ea typeface="Times New Roman" panose="02020603050405020304" pitchFamily="18" charset="0"/>
              </a:rPr>
              <a:t>. </a:t>
            </a:r>
            <a:r>
              <a:rPr lang="ru-RU" sz="1600" b="1" dirty="0">
                <a:solidFill>
                  <a:schemeClr val="accent2"/>
                </a:solidFill>
                <a:latin typeface="Times New Roman" panose="02020603050405020304" pitchFamily="18" charset="0"/>
                <a:ea typeface="Times New Roman" panose="02020603050405020304" pitchFamily="18" charset="0"/>
              </a:rPr>
              <a:t>Тяжёлые частицы испытывают соударения с электронами двигающимися строго параллельно (без поперечных колебаний), </a:t>
            </a:r>
            <a:r>
              <a:rPr lang="ru-RU" sz="1600" b="1">
                <a:solidFill>
                  <a:schemeClr val="accent2"/>
                </a:solidFill>
                <a:latin typeface="Times New Roman" panose="02020603050405020304" pitchFamily="18" charset="0"/>
                <a:ea typeface="Times New Roman" panose="02020603050405020304" pitchFamily="18" charset="0"/>
              </a:rPr>
              <a:t>при которых </a:t>
            </a:r>
            <a:r>
              <a:rPr lang="ru-RU" sz="1600" b="1">
                <a:solidFill>
                  <a:srgbClr val="FF0000"/>
                </a:solidFill>
                <a:latin typeface="Times New Roman" panose="02020603050405020304" pitchFamily="18" charset="0"/>
                <a:ea typeface="Times New Roman" panose="02020603050405020304" pitchFamily="18" charset="0"/>
              </a:rPr>
              <a:t>часть </a:t>
            </a:r>
            <a:r>
              <a:rPr lang="ru-RU" sz="1600" b="1" dirty="0">
                <a:solidFill>
                  <a:srgbClr val="FF0000"/>
                </a:solidFill>
                <a:latin typeface="Times New Roman" panose="02020603050405020304" pitchFamily="18" charset="0"/>
                <a:ea typeface="Times New Roman" panose="02020603050405020304" pitchFamily="18" charset="0"/>
              </a:rPr>
              <a:t>поперечной энергии передаётся электронам</a:t>
            </a:r>
            <a:r>
              <a:rPr lang="en-RU" sz="1600" b="1" dirty="0">
                <a:solidFill>
                  <a:schemeClr val="accent2"/>
                </a:solidFill>
                <a:effectLst/>
                <a:latin typeface="Times New Roman" panose="02020603050405020304" pitchFamily="18" charset="0"/>
                <a:ea typeface="Times New Roman" panose="02020603050405020304" pitchFamily="18" charset="0"/>
              </a:rPr>
              <a:t>.</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618B1649-A80F-F679-4489-25D22D957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31572"/>
            <a:ext cx="4953000" cy="2556020"/>
          </a:xfrm>
          <a:prstGeom prst="rect">
            <a:avLst/>
          </a:prstGeom>
        </p:spPr>
      </p:pic>
      <p:pic>
        <p:nvPicPr>
          <p:cNvPr id="1026" name="Picture 2" descr="Академик Г.И. Будкер: «ученые делятся не на молодых и старых, а на умных и">
            <a:extLst>
              <a:ext uri="{FF2B5EF4-FFF2-40B4-BE49-F238E27FC236}">
                <a16:creationId xmlns:a16="http://schemas.microsoft.com/office/drawing/2014/main" id="{0068FDD7-C824-5E39-D1C4-AF64DAAD9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188" y="2415417"/>
            <a:ext cx="3292112" cy="1619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39BEC2-0FC0-582A-37CF-4EB81D66EF18}"/>
              </a:ext>
            </a:extLst>
          </p:cNvPr>
          <p:cNvSpPr txBox="1"/>
          <p:nvPr/>
        </p:nvSpPr>
        <p:spPr>
          <a:xfrm>
            <a:off x="5859644" y="4192773"/>
            <a:ext cx="2743200" cy="369332"/>
          </a:xfrm>
          <a:prstGeom prst="rect">
            <a:avLst/>
          </a:prstGeom>
          <a:noFill/>
        </p:spPr>
        <p:txBody>
          <a:bodyPr wrap="square">
            <a:spAutoFit/>
          </a:bodyPr>
          <a:lstStyle/>
          <a:p>
            <a:pPr algn="ctr"/>
            <a:r>
              <a:rPr lang="ru-RU" sz="1800" b="1" dirty="0">
                <a:solidFill>
                  <a:schemeClr val="tx2"/>
                </a:solidFill>
                <a:effectLst/>
                <a:latin typeface="Times New Roman" panose="02020603050405020304" pitchFamily="18" charset="0"/>
                <a:ea typeface="Times New Roman" panose="02020603050405020304" pitchFamily="18" charset="0"/>
              </a:rPr>
              <a:t>Академик </a:t>
            </a:r>
            <a:r>
              <a:rPr lang="en-RU" sz="1800" b="1" dirty="0">
                <a:solidFill>
                  <a:schemeClr val="tx2"/>
                </a:solidFill>
                <a:effectLst/>
                <a:latin typeface="Times New Roman" panose="02020603050405020304" pitchFamily="18" charset="0"/>
                <a:ea typeface="Times New Roman" panose="02020603050405020304" pitchFamily="18" charset="0"/>
              </a:rPr>
              <a:t>Г.И. Будкер</a:t>
            </a:r>
            <a:endParaRPr lang="en-RU" dirty="0"/>
          </a:p>
        </p:txBody>
      </p:sp>
    </p:spTree>
    <p:extLst>
      <p:ext uri="{BB962C8B-B14F-4D97-AF65-F5344CB8AC3E}">
        <p14:creationId xmlns:p14="http://schemas.microsoft.com/office/powerpoint/2010/main" val="1588810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887087"/>
            <a:ext cx="861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предложенный Ван дер Меером в 19</a:t>
            </a:r>
            <a:r>
              <a:rPr lang="en-US"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68</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году. </a:t>
            </a:r>
            <a:endParaRPr lang="en-RU" sz="1800" b="1" dirty="0">
              <a:solidFill>
                <a:schemeClr val="tx2"/>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C694DD43-554E-0C28-F41D-ED66BDF217A9}"/>
              </a:ext>
            </a:extLst>
          </p:cNvPr>
          <p:cNvSpPr txBox="1"/>
          <p:nvPr/>
        </p:nvSpPr>
        <p:spPr>
          <a:xfrm>
            <a:off x="1159662" y="152400"/>
            <a:ext cx="682468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Стохастическое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5601579"/>
            <a:ext cx="8610600" cy="1077218"/>
          </a:xfrm>
          <a:prstGeom prst="rect">
            <a:avLst/>
          </a:prstGeom>
          <a:noFill/>
        </p:spPr>
        <p:txBody>
          <a:bodyPr wrap="square">
            <a:spAutoFit/>
          </a:bodyPr>
          <a:lstStyle/>
          <a:p>
            <a:pPr algn="just">
              <a:spcAft>
                <a:spcPts val="120"/>
              </a:spcAft>
              <a:buNone/>
            </a:pPr>
            <a:r>
              <a:rPr lang="ru-RU" sz="1600" b="1" dirty="0">
                <a:solidFill>
                  <a:schemeClr val="accent2"/>
                </a:solidFill>
                <a:effectLst/>
                <a:latin typeface="Times New Roman" panose="02020603050405020304" pitchFamily="18" charset="0"/>
                <a:ea typeface="Times New Roman" panose="02020603050405020304" pitchFamily="18" charset="0"/>
              </a:rPr>
              <a:t>Измерив отклонение частицы от равновесной орбиты чувствительным датчиком (</a:t>
            </a:r>
            <a:r>
              <a:rPr lang="en-US" sz="1600" b="1" dirty="0">
                <a:solidFill>
                  <a:schemeClr val="accent2"/>
                </a:solidFill>
                <a:effectLst/>
                <a:latin typeface="Times New Roman" panose="02020603050405020304" pitchFamily="18" charset="0"/>
                <a:ea typeface="Times New Roman" panose="02020603050405020304" pitchFamily="18" charset="0"/>
              </a:rPr>
              <a:t>pickup</a:t>
            </a:r>
            <a:r>
              <a:rPr lang="ru-RU" sz="1600" b="1" dirty="0">
                <a:solidFill>
                  <a:schemeClr val="accent2"/>
                </a:solidFill>
                <a:effectLst/>
                <a:latin typeface="Times New Roman" panose="02020603050405020304" pitchFamily="18" charset="0"/>
                <a:ea typeface="Times New Roman" panose="02020603050405020304" pitchFamily="18" charset="0"/>
              </a:rPr>
              <a:t>), можно, усилив сигнал, подать его на вход быстрого импульсного элемента (</a:t>
            </a:r>
            <a:r>
              <a:rPr lang="en-US" sz="1600" b="1" dirty="0">
                <a:solidFill>
                  <a:schemeClr val="accent2"/>
                </a:solidFill>
                <a:effectLst/>
                <a:latin typeface="Times New Roman" panose="02020603050405020304" pitchFamily="18" charset="0"/>
                <a:ea typeface="Times New Roman" panose="02020603050405020304" pitchFamily="18" charset="0"/>
              </a:rPr>
              <a:t>kicker</a:t>
            </a:r>
            <a:r>
              <a:rPr lang="ru-RU" sz="1600" b="1" dirty="0">
                <a:solidFill>
                  <a:schemeClr val="accent2"/>
                </a:solidFill>
                <a:effectLst/>
                <a:latin typeface="Times New Roman" panose="02020603050405020304" pitchFamily="18" charset="0"/>
                <a:ea typeface="Times New Roman" panose="02020603050405020304" pitchFamily="18" charset="0"/>
              </a:rPr>
              <a:t>), который погасит </a:t>
            </a:r>
            <a:r>
              <a:rPr lang="ru-RU" sz="1600" b="1" dirty="0">
                <a:solidFill>
                  <a:schemeClr val="accent2"/>
                </a:solidFill>
                <a:latin typeface="Times New Roman" panose="02020603050405020304" pitchFamily="18" charset="0"/>
                <a:ea typeface="Times New Roman" panose="02020603050405020304" pitchFamily="18" charset="0"/>
              </a:rPr>
              <a:t>бетатронные </a:t>
            </a:r>
            <a:r>
              <a:rPr lang="ru-RU" sz="1600" b="1" dirty="0">
                <a:solidFill>
                  <a:schemeClr val="accent2"/>
                </a:solidFill>
                <a:effectLst/>
                <a:latin typeface="Times New Roman" panose="02020603050405020304" pitchFamily="18" charset="0"/>
                <a:ea typeface="Times New Roman" panose="02020603050405020304" pitchFamily="18" charset="0"/>
              </a:rPr>
              <a:t>колебания. Необходимо, чтобы сигнал приходил к кикеру одновременно с пучком частиц.</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B39BEC2-0FC0-582A-37CF-4EB81D66EF18}"/>
              </a:ext>
            </a:extLst>
          </p:cNvPr>
          <p:cNvSpPr txBox="1"/>
          <p:nvPr/>
        </p:nvSpPr>
        <p:spPr>
          <a:xfrm>
            <a:off x="6242947" y="4814756"/>
            <a:ext cx="2743200" cy="369332"/>
          </a:xfrm>
          <a:prstGeom prst="rect">
            <a:avLst/>
          </a:prstGeom>
          <a:noFill/>
        </p:spPr>
        <p:txBody>
          <a:bodyPr wrap="square">
            <a:spAutoFit/>
          </a:bodyPr>
          <a:lstStyle/>
          <a:p>
            <a:pPr algn="ctr"/>
            <a:r>
              <a:rPr lang="ru-RU" b="1" dirty="0">
                <a:solidFill>
                  <a:schemeClr val="tx2"/>
                </a:solidFill>
                <a:latin typeface="Times New Roman" panose="02020603050405020304" pitchFamily="18" charset="0"/>
              </a:rPr>
              <a:t>Симон ван дер Меер</a:t>
            </a:r>
            <a:endParaRPr lang="en-RU" dirty="0"/>
          </a:p>
        </p:txBody>
      </p:sp>
      <p:pic>
        <p:nvPicPr>
          <p:cNvPr id="2" name="Picture 2">
            <a:extLst>
              <a:ext uri="{FF2B5EF4-FFF2-40B4-BE49-F238E27FC236}">
                <a16:creationId xmlns:a16="http://schemas.microsoft.com/office/drawing/2014/main" id="{1AEF094A-6224-5744-6512-69194DDF4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067573"/>
            <a:ext cx="1968500" cy="2722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8BD6AC-3D0A-A6EA-3FEE-9B951B653376}"/>
              </a:ext>
            </a:extLst>
          </p:cNvPr>
          <p:cNvPicPr>
            <a:picLocks noChangeAspect="1"/>
          </p:cNvPicPr>
          <p:nvPr/>
        </p:nvPicPr>
        <p:blipFill rotWithShape="1">
          <a:blip r:embed="rId3">
            <a:extLst>
              <a:ext uri="{28A0092B-C50C-407E-A947-70E740481C1C}">
                <a14:useLocalDpi xmlns:a14="http://schemas.microsoft.com/office/drawing/2010/main" val="0"/>
              </a:ext>
            </a:extLst>
          </a:blip>
          <a:srcRect l="1600" t="2814" b="1718"/>
          <a:stretch/>
        </p:blipFill>
        <p:spPr>
          <a:xfrm>
            <a:off x="1676400" y="1400570"/>
            <a:ext cx="4754574" cy="4056857"/>
          </a:xfrm>
          <a:prstGeom prst="rect">
            <a:avLst/>
          </a:prstGeom>
        </p:spPr>
      </p:pic>
      <p:pic>
        <p:nvPicPr>
          <p:cNvPr id="11" name="Picture 10">
            <a:extLst>
              <a:ext uri="{FF2B5EF4-FFF2-40B4-BE49-F238E27FC236}">
                <a16:creationId xmlns:a16="http://schemas.microsoft.com/office/drawing/2014/main" id="{E867298A-51ED-BA5F-EAA5-B55E137D5777}"/>
              </a:ext>
            </a:extLst>
          </p:cNvPr>
          <p:cNvPicPr>
            <a:picLocks noChangeAspect="1"/>
          </p:cNvPicPr>
          <p:nvPr/>
        </p:nvPicPr>
        <p:blipFill rotWithShape="1">
          <a:blip r:embed="rId4">
            <a:extLst>
              <a:ext uri="{28A0092B-C50C-407E-A947-70E740481C1C}">
                <a14:useLocalDpi xmlns:a14="http://schemas.microsoft.com/office/drawing/2010/main" val="0"/>
              </a:ext>
            </a:extLst>
          </a:blip>
          <a:srcRect l="5187" t="2279" r="1858"/>
          <a:stretch/>
        </p:blipFill>
        <p:spPr>
          <a:xfrm>
            <a:off x="133740" y="1422515"/>
            <a:ext cx="1616799" cy="1462715"/>
          </a:xfrm>
          <a:prstGeom prst="rect">
            <a:avLst/>
          </a:prstGeom>
        </p:spPr>
      </p:pic>
    </p:spTree>
    <p:extLst>
      <p:ext uri="{BB962C8B-B14F-4D97-AF65-F5344CB8AC3E}">
        <p14:creationId xmlns:p14="http://schemas.microsoft.com/office/powerpoint/2010/main" val="67829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5686"/>
            <a:ext cx="8229600" cy="769857"/>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r>
              <a:rPr lang="en-US" altLang="ru-RU" sz="3600" b="1" dirty="0">
                <a:solidFill>
                  <a:srgbClr val="FF3300"/>
                </a:solidFill>
                <a:latin typeface="Times New Roman" panose="02020603050405020304" pitchFamily="18" charset="0"/>
              </a:rPr>
              <a:t>, 1949</a:t>
            </a:r>
            <a:endParaRPr lang="ru-RU" altLang="ru-RU" sz="3600" b="1" dirty="0">
              <a:solidFill>
                <a:srgbClr val="FF3300"/>
              </a:solidFill>
              <a:latin typeface="Times New Roman" panose="02020603050405020304" pitchFamily="18" charset="0"/>
            </a:endParaRPr>
          </a:p>
        </p:txBody>
      </p:sp>
      <p:sp>
        <p:nvSpPr>
          <p:cNvPr id="9219" name="Rectangle 3"/>
          <p:cNvSpPr>
            <a:spLocks noGrp="1" noChangeArrowheads="1"/>
          </p:cNvSpPr>
          <p:nvPr>
            <p:ph type="body" idx="1"/>
          </p:nvPr>
        </p:nvSpPr>
        <p:spPr>
          <a:xfrm>
            <a:off x="228599" y="4922837"/>
            <a:ext cx="8759825" cy="1935163"/>
          </a:xfrm>
        </p:spPr>
        <p:txBody>
          <a:bodyPr/>
          <a:lstStyle/>
          <a:p>
            <a:pPr>
              <a:lnSpc>
                <a:spcPct val="90000"/>
              </a:lnSpc>
            </a:pPr>
            <a:r>
              <a:rPr lang="ru-RU" altLang="ru-RU" sz="1200" b="1" dirty="0">
                <a:latin typeface="Times New Roman" panose="02020603050405020304" pitchFamily="18" charset="0"/>
              </a:rPr>
              <a:t>1 - корпус магнита; 2 - вакуумная камера; 3 - </a:t>
            </a:r>
            <a:r>
              <a:rPr lang="ru-RU" altLang="ru-RU" sz="1200" b="1" dirty="0" err="1">
                <a:latin typeface="Times New Roman" panose="02020603050405020304" pitchFamily="18" charset="0"/>
              </a:rPr>
              <a:t>дуант</a:t>
            </a:r>
            <a:r>
              <a:rPr lang="ru-RU" altLang="ru-RU" sz="1200" b="1" dirty="0">
                <a:latin typeface="Times New Roman" panose="02020603050405020304" pitchFamily="18" charset="0"/>
              </a:rPr>
              <a:t>; 4 - выводной канал; 5 - Си-электрод для растяжки пучка (увеличение длительности импульса); 6 - промежуточная камера; 7 - вариатор; 8 - генератор ВЧ; 9 - вакуумные насосы; 10 - пробники; 11 - шток ионного источника; 12 - первые магнитные элементы протонного тракта; 13 - спиральные </a:t>
            </a:r>
            <a:r>
              <a:rPr lang="ru-RU" altLang="ru-RU" sz="1200" b="1" dirty="0" err="1">
                <a:latin typeface="Times New Roman" panose="02020603050405020304" pitchFamily="18" charset="0"/>
              </a:rPr>
              <a:t>шиммы</a:t>
            </a:r>
            <a:r>
              <a:rPr lang="ru-RU" altLang="ru-RU" sz="1200" b="1" dirty="0">
                <a:latin typeface="Times New Roman" panose="02020603050405020304" pitchFamily="18" charset="0"/>
              </a:rPr>
              <a:t> для пространственной вариации магнитного поля; 14 - обмотка. возбуждения магнита.</a:t>
            </a:r>
            <a:endParaRPr lang="ru-RU" altLang="ru-RU" sz="1200" b="1" dirty="0">
              <a:solidFill>
                <a:schemeClr val="accent2"/>
              </a:solidFill>
              <a:latin typeface="Times New Roman" panose="02020603050405020304" pitchFamily="18" charset="0"/>
            </a:endParaRPr>
          </a:p>
          <a:p>
            <a:pPr>
              <a:lnSpc>
                <a:spcPct val="90000"/>
              </a:lnSpc>
            </a:pPr>
            <a:r>
              <a:rPr lang="ru-RU" altLang="ru-RU" sz="1800" b="1" dirty="0">
                <a:solidFill>
                  <a:schemeClr val="accent2"/>
                </a:solidFill>
                <a:latin typeface="Times New Roman" panose="02020603050405020304" pitchFamily="18" charset="0"/>
              </a:rPr>
              <a:t>В синхроциклотроне для компенсации релятивистского возрастания массы частиц изменяется частота ускоряющего высокочастотного напряжения. </a:t>
            </a:r>
          </a:p>
          <a:p>
            <a:pPr>
              <a:lnSpc>
                <a:spcPct val="90000"/>
              </a:lnSpc>
            </a:pPr>
            <a:r>
              <a:rPr lang="ru-RU" altLang="ru-RU" sz="1800" b="1" dirty="0">
                <a:solidFill>
                  <a:schemeClr val="accent2"/>
                </a:solidFill>
                <a:latin typeface="Times New Roman" panose="02020603050405020304" pitchFamily="18" charset="0"/>
              </a:rPr>
              <a:t>В синхроциклотроне используется только</a:t>
            </a:r>
            <a:r>
              <a:rPr lang="ru-RU" altLang="ru-RU" sz="1800" dirty="0">
                <a:solidFill>
                  <a:schemeClr val="accent2"/>
                </a:solidFill>
                <a:latin typeface="Times New Roman" panose="02020603050405020304" pitchFamily="18" charset="0"/>
              </a:rPr>
              <a:t> </a:t>
            </a:r>
            <a:r>
              <a:rPr lang="ru-RU" altLang="ru-RU" sz="1800" b="1" dirty="0">
                <a:solidFill>
                  <a:schemeClr val="accent2"/>
                </a:solidFill>
                <a:latin typeface="Times New Roman" panose="02020603050405020304" pitchFamily="18" charset="0"/>
              </a:rPr>
              <a:t>1 </a:t>
            </a:r>
            <a:r>
              <a:rPr lang="ru-RU" altLang="ru-RU" sz="1800" b="1" dirty="0" err="1">
                <a:solidFill>
                  <a:schemeClr val="accent2"/>
                </a:solidFill>
                <a:latin typeface="Times New Roman" panose="02020603050405020304" pitchFamily="18" charset="0"/>
              </a:rPr>
              <a:t>дуант</a:t>
            </a:r>
            <a:r>
              <a:rPr lang="ru-RU" altLang="ru-RU" sz="1800" b="1" dirty="0">
                <a:solidFill>
                  <a:schemeClr val="accent2"/>
                </a:solidFill>
                <a:latin typeface="Times New Roman" panose="02020603050405020304" pitchFamily="18" charset="0"/>
              </a:rPr>
              <a:t>.</a:t>
            </a:r>
          </a:p>
        </p:txBody>
      </p:sp>
      <p:pic>
        <p:nvPicPr>
          <p:cNvPr id="9220" name="Picture 5" descr="faso_s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4196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9" descr="gl_zal"/>
          <p:cNvPicPr>
            <a:picLocks noChangeAspect="1" noChangeArrowheads="1"/>
          </p:cNvPicPr>
          <p:nvPr/>
        </p:nvPicPr>
        <p:blipFill rotWithShape="1">
          <a:blip r:embed="rId3">
            <a:extLst>
              <a:ext uri="{28A0092B-C50C-407E-A947-70E740481C1C}">
                <a14:useLocalDpi xmlns:a14="http://schemas.microsoft.com/office/drawing/2010/main" val="0"/>
              </a:ext>
            </a:extLst>
          </a:blip>
          <a:srcRect t="5087"/>
          <a:stretch/>
        </p:blipFill>
        <p:spPr bwMode="auto">
          <a:xfrm>
            <a:off x="4495800" y="1676400"/>
            <a:ext cx="4492625"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947E2F4-B64C-B9A9-6D48-F113E05DD7CA}"/>
              </a:ext>
            </a:extLst>
          </p:cNvPr>
          <p:cNvSpPr>
            <a:spLocks noGrp="1"/>
          </p:cNvSpPr>
          <p:nvPr>
            <p:ph type="sldNum" sz="quarter" idx="12"/>
          </p:nvPr>
        </p:nvSpPr>
        <p:spPr/>
        <p:txBody>
          <a:bodyPr/>
          <a:lstStyle/>
          <a:p>
            <a:pPr>
              <a:defRPr/>
            </a:pPr>
            <a:fld id="{D7CB4128-4830-4FC5-B4CF-1286CE3A61F3}" type="slidenum">
              <a:rPr lang="ru-RU" altLang="ru-RU" smtClean="0"/>
              <a:pPr>
                <a:defRPr/>
              </a:pPr>
              <a:t>4</a:t>
            </a:fld>
            <a:endParaRPr lang="ru-RU" altLang="ru-RU"/>
          </a:p>
        </p:txBody>
      </p:sp>
      <p:sp>
        <p:nvSpPr>
          <p:cNvPr id="4" name="TextBox 3">
            <a:extLst>
              <a:ext uri="{FF2B5EF4-FFF2-40B4-BE49-F238E27FC236}">
                <a16:creationId xmlns:a16="http://schemas.microsoft.com/office/drawing/2014/main" id="{805E5D41-E79B-C91D-344B-621ECBCE2FDF}"/>
              </a:ext>
            </a:extLst>
          </p:cNvPr>
          <p:cNvSpPr txBox="1"/>
          <p:nvPr/>
        </p:nvSpPr>
        <p:spPr>
          <a:xfrm>
            <a:off x="228600" y="685800"/>
            <a:ext cx="8759825" cy="923330"/>
          </a:xfrm>
          <a:prstGeom prst="rect">
            <a:avLst/>
          </a:prstGeom>
          <a:noFill/>
        </p:spPr>
        <p:txBody>
          <a:bodyPr wrap="square">
            <a:spAutoFit/>
          </a:bodyPr>
          <a:lstStyle/>
          <a:p>
            <a:pPr algn="just"/>
            <a:r>
              <a:rPr lang="en-RU" sz="1800" b="1" kern="0" dirty="0">
                <a:solidFill>
                  <a:srgbClr val="000000"/>
                </a:solidFill>
                <a:effectLst/>
                <a:latin typeface="Times New Roman" panose="02020603050405020304" pitchFamily="18" charset="0"/>
                <a:ea typeface="Times New Roman" panose="02020603050405020304" pitchFamily="18" charset="0"/>
              </a:rPr>
              <a:t>- циклический ускоритель тяжёлых заряженных частиц, в котором частицы двигаются в постоянном и однородном магнитном поле и ускоряются </a:t>
            </a:r>
            <a:r>
              <a:rPr lang="en-RU" sz="1800" b="1" kern="0" dirty="0">
                <a:solidFill>
                  <a:srgbClr val="FF0000"/>
                </a:solidFill>
                <a:effectLst/>
                <a:latin typeface="Times New Roman" panose="02020603050405020304" pitchFamily="18" charset="0"/>
                <a:ea typeface="Times New Roman" panose="02020603050405020304" pitchFamily="18" charset="0"/>
              </a:rPr>
              <a:t>в уменьшающемся по частоте высокочастотном электрическом поле</a:t>
            </a:r>
            <a:r>
              <a:rPr lang="en-RU" sz="1800" b="1" kern="0" dirty="0">
                <a:solidFill>
                  <a:srgbClr val="000000"/>
                </a:solidFill>
                <a:effectLst/>
                <a:latin typeface="Times New Roman" panose="02020603050405020304" pitchFamily="18" charset="0"/>
                <a:ea typeface="Times New Roman" panose="02020603050405020304" pitchFamily="18" charset="0"/>
              </a:rPr>
              <a:t>.</a:t>
            </a:r>
            <a:r>
              <a:rPr lang="en-RU" dirty="0">
                <a:effectLst/>
              </a:rPr>
              <a:t> </a:t>
            </a:r>
            <a:endParaRPr lang="en-R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3552913" y="1187647"/>
            <a:ext cx="52959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Во-первых,</a:t>
            </a:r>
            <a:r>
              <a:rPr lang="ru-RU" altLang="en-US" sz="1600" dirty="0">
                <a:solidFill>
                  <a:schemeClr val="accent2"/>
                </a:solidFill>
                <a:latin typeface="Times New Roman" panose="02020603050405020304" pitchFamily="18" charset="0"/>
                <a:cs typeface="Times New Roman" panose="02020603050405020304" pitchFamily="18" charset="0"/>
              </a:rPr>
              <a:t> при ускорении пучков заряженных частиц из-за адиабатического затухания поперечный размер пучка падает с увеличением энергии (в данном случае правильнее говорить об </a:t>
            </a:r>
            <a:r>
              <a:rPr lang="ru-RU" altLang="en-US" sz="1600" dirty="0" err="1">
                <a:solidFill>
                  <a:schemeClr val="accent2"/>
                </a:solidFill>
                <a:latin typeface="Times New Roman" panose="02020603050405020304" pitchFamily="18" charset="0"/>
                <a:cs typeface="Times New Roman" panose="02020603050405020304" pitchFamily="18" charset="0"/>
              </a:rPr>
              <a:t>эммитенсе</a:t>
            </a:r>
            <a:r>
              <a:rPr lang="ru-RU" altLang="en-US" sz="1600" dirty="0">
                <a:solidFill>
                  <a:schemeClr val="accent2"/>
                </a:solidFill>
                <a:latin typeface="Times New Roman" panose="02020603050405020304" pitchFamily="18" charset="0"/>
                <a:cs typeface="Times New Roman" panose="02020603050405020304" pitchFamily="18" charset="0"/>
              </a:rPr>
              <a:t> пучка – его изображении на фазовой плоскости). Это означает, что </a:t>
            </a:r>
            <a:r>
              <a:rPr lang="ru-RU" altLang="en-US" sz="1600" dirty="0">
                <a:solidFill>
                  <a:srgbClr val="FF0000"/>
                </a:solidFill>
                <a:latin typeface="Times New Roman" panose="02020603050405020304" pitchFamily="18" charset="0"/>
                <a:cs typeface="Times New Roman" panose="02020603050405020304" pitchFamily="18" charset="0"/>
              </a:rPr>
              <a:t>необходимые поперечные размеры вакуумной камеры достаточно велики при малых энергиях и сильно меньше при больших энергиях</a:t>
            </a:r>
            <a:r>
              <a:rPr lang="ru-RU" altLang="en-US" sz="1600" dirty="0">
                <a:solidFill>
                  <a:schemeClr val="accent2"/>
                </a:solidFill>
                <a:latin typeface="Times New Roman" panose="02020603050405020304" pitchFamily="18" charset="0"/>
                <a:cs typeface="Times New Roman" panose="02020603050405020304" pitchFamily="18" charset="0"/>
              </a:rPr>
              <a:t>. Делая предварительные бустерные кольца, кольцо с широкой вакуумной камерой сильно меньше основного синхротрона, для которого размер вакуумной камеры существенно меньше. Последнее приводит к существенной экономии. </a:t>
            </a:r>
          </a:p>
        </p:txBody>
      </p:sp>
      <p:sp>
        <p:nvSpPr>
          <p:cNvPr id="6" name="TextBox 5">
            <a:extLst>
              <a:ext uri="{FF2B5EF4-FFF2-40B4-BE49-F238E27FC236}">
                <a16:creationId xmlns:a16="http://schemas.microsoft.com/office/drawing/2014/main" id="{C694DD43-554E-0C28-F41D-ED66BDF217A9}"/>
              </a:ext>
            </a:extLst>
          </p:cNvPr>
          <p:cNvSpPr txBox="1"/>
          <p:nvPr/>
        </p:nvSpPr>
        <p:spPr>
          <a:xfrm>
            <a:off x="916864" y="152400"/>
            <a:ext cx="7310271"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Бустеры (предварительное ускорение)</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descr="Schematics of the Fermilab Booster synchrotron. Sectors, each... | Download  Scientific Diagram">
            <a:extLst>
              <a:ext uri="{FF2B5EF4-FFF2-40B4-BE49-F238E27FC236}">
                <a16:creationId xmlns:a16="http://schemas.microsoft.com/office/drawing/2014/main" id="{DCA40703-62F6-CFCB-E383-593D142A9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641"/>
            <a:ext cx="3552913"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AF2833-A041-D166-8DFC-9CB3D08020E4}"/>
              </a:ext>
            </a:extLst>
          </p:cNvPr>
          <p:cNvSpPr txBox="1"/>
          <p:nvPr/>
        </p:nvSpPr>
        <p:spPr>
          <a:xfrm>
            <a:off x="227756" y="4258776"/>
            <a:ext cx="8688486" cy="2446824"/>
          </a:xfrm>
          <a:prstGeom prst="rect">
            <a:avLst/>
          </a:prstGeom>
          <a:noFill/>
        </p:spPr>
        <p:txBody>
          <a:bodyPr wrap="square">
            <a:spAutoFit/>
          </a:bodyPr>
          <a:lstStyle/>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Во-вторых,</a:t>
            </a:r>
            <a:r>
              <a:rPr lang="ru-RU" altLang="en-US" sz="1700" dirty="0">
                <a:solidFill>
                  <a:schemeClr val="accent2"/>
                </a:solidFill>
                <a:latin typeface="Times New Roman" panose="02020603050405020304" pitchFamily="18" charset="0"/>
                <a:cs typeface="Times New Roman" panose="02020603050405020304" pitchFamily="18" charset="0"/>
              </a:rPr>
              <a:t> можно существенно </a:t>
            </a:r>
            <a:r>
              <a:rPr lang="ru-RU" altLang="en-US" sz="1700" dirty="0">
                <a:solidFill>
                  <a:srgbClr val="FF0000"/>
                </a:solidFill>
                <a:latin typeface="Times New Roman" panose="02020603050405020304" pitchFamily="18" charset="0"/>
                <a:cs typeface="Times New Roman" panose="02020603050405020304" pitchFamily="18" charset="0"/>
              </a:rPr>
              <a:t>увеличить интенсивность пучков </a:t>
            </a:r>
            <a:r>
              <a:rPr lang="ru-RU" altLang="en-US" sz="1700" dirty="0">
                <a:solidFill>
                  <a:schemeClr val="accent2"/>
                </a:solidFill>
                <a:latin typeface="Times New Roman" panose="02020603050405020304" pitchFamily="18" charset="0"/>
                <a:cs typeface="Times New Roman" panose="02020603050405020304" pitchFamily="18" charset="0"/>
              </a:rPr>
              <a:t>в основном синхротроне, </a:t>
            </a:r>
            <a:r>
              <a:rPr lang="ru-RU" altLang="en-US" sz="1700" dirty="0">
                <a:solidFill>
                  <a:srgbClr val="FF0000"/>
                </a:solidFill>
                <a:latin typeface="Times New Roman" panose="02020603050405020304" pitchFamily="18" charset="0"/>
                <a:cs typeface="Times New Roman" panose="02020603050405020304" pitchFamily="18" charset="0"/>
              </a:rPr>
              <a:t>накапливая</a:t>
            </a:r>
            <a:r>
              <a:rPr lang="ru-RU" altLang="en-US" sz="1700" dirty="0">
                <a:solidFill>
                  <a:schemeClr val="accent2"/>
                </a:solidFill>
                <a:latin typeface="Times New Roman" panose="02020603050405020304" pitchFamily="18" charset="0"/>
                <a:cs typeface="Times New Roman" panose="02020603050405020304" pitchFamily="18" charset="0"/>
              </a:rPr>
              <a:t> в нем инжектируемые из бустера пучки (накопить сразу в бустере невозможно из-за существенного влияния пространственного заряда при малых энергиях). </a:t>
            </a:r>
          </a:p>
          <a:p>
            <a:pPr algn="just" eaLnBrk="1" fontAlgn="t" hangingPunct="1">
              <a:spcBef>
                <a:spcPct val="0"/>
              </a:spcBef>
              <a:buClrTx/>
              <a:buSzTx/>
              <a:buFontTx/>
              <a:buNone/>
            </a:pPr>
            <a:endParaRPr lang="ru-RU" altLang="en-US" sz="17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В-третьих,</a:t>
            </a:r>
            <a:r>
              <a:rPr lang="ru-RU" altLang="en-US" sz="1700" dirty="0">
                <a:solidFill>
                  <a:schemeClr val="accent2"/>
                </a:solidFill>
                <a:latin typeface="Times New Roman" panose="02020603050405020304" pitchFamily="18" charset="0"/>
                <a:cs typeface="Times New Roman" panose="02020603050405020304" pitchFamily="18" charset="0"/>
              </a:rPr>
              <a:t> при отношении конечной энергии частиц к энергии инжекции примерно 15-20 </a:t>
            </a:r>
            <a:r>
              <a:rPr lang="ru-RU" altLang="en-US" sz="1700" dirty="0">
                <a:solidFill>
                  <a:srgbClr val="FF0000"/>
                </a:solidFill>
                <a:latin typeface="Times New Roman" panose="02020603050405020304" pitchFamily="18" charset="0"/>
                <a:cs typeface="Times New Roman" panose="02020603050405020304" pitchFamily="18" charset="0"/>
              </a:rPr>
              <a:t>существенно упрощается система питания магнитов</a:t>
            </a:r>
            <a:r>
              <a:rPr lang="ru-RU" altLang="en-US" sz="1700" dirty="0">
                <a:solidFill>
                  <a:schemeClr val="accent2"/>
                </a:solidFill>
                <a:latin typeface="Times New Roman" panose="02020603050405020304" pitchFamily="18" charset="0"/>
                <a:cs typeface="Times New Roman" panose="02020603050405020304" pitchFamily="18" charset="0"/>
              </a:rPr>
              <a:t>, которая должна обеспечивать точность тока в обмотках магнита ~  10</a:t>
            </a:r>
            <a:r>
              <a:rPr lang="ru-RU" altLang="en-US" sz="1700" baseline="30000" dirty="0">
                <a:solidFill>
                  <a:schemeClr val="accent2"/>
                </a:solidFill>
                <a:latin typeface="Times New Roman" panose="02020603050405020304" pitchFamily="18" charset="0"/>
                <a:cs typeface="Times New Roman" panose="02020603050405020304" pitchFamily="18" charset="0"/>
              </a:rPr>
              <a:t>-5</a:t>
            </a:r>
            <a:r>
              <a:rPr lang="ru-RU" altLang="en-US" sz="1700" dirty="0">
                <a:solidFill>
                  <a:schemeClr val="accent2"/>
                </a:solidFill>
                <a:latin typeface="Times New Roman" panose="02020603050405020304" pitchFamily="18" charset="0"/>
                <a:cs typeface="Times New Roman" panose="02020603050405020304" pitchFamily="18" charset="0"/>
              </a:rPr>
              <a:t> – 10</a:t>
            </a:r>
            <a:r>
              <a:rPr lang="ru-RU" altLang="en-US" sz="1700" baseline="30000" dirty="0">
                <a:solidFill>
                  <a:schemeClr val="accent2"/>
                </a:solidFill>
                <a:latin typeface="Times New Roman" panose="02020603050405020304" pitchFamily="18" charset="0"/>
                <a:cs typeface="Times New Roman" panose="02020603050405020304" pitchFamily="18" charset="0"/>
              </a:rPr>
              <a:t>-4</a:t>
            </a:r>
            <a:r>
              <a:rPr lang="ru-RU" altLang="en-US" sz="1700" dirty="0">
                <a:solidFill>
                  <a:schemeClr val="accent2"/>
                </a:solidFill>
                <a:latin typeface="Times New Roman" panose="02020603050405020304" pitchFamily="18" charset="0"/>
                <a:cs typeface="Times New Roman" panose="02020603050405020304" pitchFamily="18" charset="0"/>
              </a:rPr>
              <a:t>  (технологически нельзя сделать источник тока одновременно обеспечивающий одинаковую точность как при токах в 1 А, так и при токах в 1кА).</a:t>
            </a:r>
          </a:p>
        </p:txBody>
      </p:sp>
      <p:sp>
        <p:nvSpPr>
          <p:cNvPr id="8" name="TextBox 7">
            <a:extLst>
              <a:ext uri="{FF2B5EF4-FFF2-40B4-BE49-F238E27FC236}">
                <a16:creationId xmlns:a16="http://schemas.microsoft.com/office/drawing/2014/main" id="{E5F37B95-6E77-7ECD-B811-2D7D02669D64}"/>
              </a:ext>
            </a:extLst>
          </p:cNvPr>
          <p:cNvSpPr txBox="1"/>
          <p:nvPr/>
        </p:nvSpPr>
        <p:spPr>
          <a:xfrm>
            <a:off x="261471" y="796540"/>
            <a:ext cx="8621056" cy="353943"/>
          </a:xfrm>
          <a:prstGeom prst="rect">
            <a:avLst/>
          </a:prstGeom>
          <a:noFill/>
        </p:spPr>
        <p:txBody>
          <a:bodyPr wrap="square">
            <a:spAutoFit/>
          </a:bodyPr>
          <a:lstStyle/>
          <a:p>
            <a:pPr algn="ctr" eaLnBrk="1" fontAlgn="t" hangingPunct="1">
              <a:spcBef>
                <a:spcPct val="0"/>
              </a:spcBef>
              <a:buClrTx/>
              <a:buSzTx/>
              <a:buFontTx/>
              <a:buNone/>
            </a:pPr>
            <a:r>
              <a:rPr lang="ru-RU" altLang="en-US" sz="1700" dirty="0">
                <a:latin typeface="Times New Roman" panose="02020603050405020304" pitchFamily="18" charset="0"/>
                <a:cs typeface="Times New Roman" panose="02020603050405020304" pitchFamily="18" charset="0"/>
              </a:rPr>
              <a:t>Необходимость предварительного ускорения объясняется несколькими причинами:</a:t>
            </a:r>
          </a:p>
        </p:txBody>
      </p:sp>
    </p:spTree>
    <p:extLst>
      <p:ext uri="{BB962C8B-B14F-4D97-AF65-F5344CB8AC3E}">
        <p14:creationId xmlns:p14="http://schemas.microsoft.com/office/powerpoint/2010/main" val="3170793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8"/>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Коллайдеры</a:t>
            </a:r>
          </a:p>
        </p:txBody>
      </p:sp>
      <p:graphicFrame>
        <p:nvGraphicFramePr>
          <p:cNvPr id="78972" name="Group 124"/>
          <p:cNvGraphicFramePr>
            <a:graphicFrameLocks noGrp="1"/>
          </p:cNvGraphicFramePr>
          <p:nvPr>
            <p:ph idx="1"/>
            <p:extLst>
              <p:ext uri="{D42A27DB-BD31-4B8C-83A1-F6EECF244321}">
                <p14:modId xmlns:p14="http://schemas.microsoft.com/office/powerpoint/2010/main" val="1427273825"/>
              </p:ext>
            </p:extLst>
          </p:nvPr>
        </p:nvGraphicFramePr>
        <p:xfrm>
          <a:off x="228600" y="1600200"/>
          <a:ext cx="8686800" cy="4352925"/>
        </p:xfrm>
        <a:graphic>
          <a:graphicData uri="http://schemas.openxmlformats.org/drawingml/2006/table">
            <a:tbl>
              <a:tblPr/>
              <a:tblGrid>
                <a:gridCol w="2057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69500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Ускоритель</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Годы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Частицы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Мах. энергия</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Светимость</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см</a:t>
                      </a:r>
                      <a:r>
                        <a:rPr kumimoji="0" lang="ru-RU" sz="1800" b="1" i="0" u="none" strike="noStrike" cap="none" normalizeH="0" baseline="30000">
                          <a:ln>
                            <a:noFill/>
                          </a:ln>
                          <a:solidFill>
                            <a:schemeClr val="accent2"/>
                          </a:solidFill>
                          <a:effectLst/>
                          <a:latin typeface="Times New Roman" pitchFamily="18" charset="0"/>
                        </a:rPr>
                        <a:t>-2</a:t>
                      </a:r>
                      <a:r>
                        <a:rPr kumimoji="0" lang="ru-RU" sz="1800" b="1" i="0" u="none" strike="noStrike" cap="none" normalizeH="0" baseline="0">
                          <a:ln>
                            <a:noFill/>
                          </a:ln>
                          <a:solidFill>
                            <a:schemeClr val="accent2"/>
                          </a:solidFill>
                          <a:effectLst/>
                          <a:latin typeface="Times New Roman" pitchFamily="18" charset="0"/>
                        </a:rPr>
                        <a:t>сек</a:t>
                      </a:r>
                      <a:r>
                        <a:rPr kumimoji="0" lang="ru-RU" sz="1800" b="1" i="0" u="none" strike="noStrike" cap="none" normalizeH="0" baseline="30000">
                          <a:ln>
                            <a:noFill/>
                          </a:ln>
                          <a:solidFill>
                            <a:schemeClr val="accent2"/>
                          </a:solidFill>
                          <a:effectLst/>
                          <a:latin typeface="Times New Roman" pitchFamily="18"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Периметр</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ВЭПП-2000</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2005</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24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ВЭПП-4М</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1994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chemeClr val="accent2"/>
                          </a:solidFill>
                          <a:effectLst/>
                          <a:latin typeface="Times New Roman" pitchFamily="18" charset="0"/>
                        </a:rPr>
                        <a:t>6 </a:t>
                      </a:r>
                      <a:r>
                        <a:rPr kumimoji="0" lang="ru-RU" sz="1800" b="1" i="0" u="none" strike="noStrike" cap="none" normalizeH="0" baseline="0">
                          <a:ln>
                            <a:noFill/>
                          </a:ln>
                          <a:solidFill>
                            <a:schemeClr val="accent2"/>
                          </a:solidFill>
                          <a:effectLst/>
                          <a:latin typeface="Times New Roman" pitchFamily="18" charset="0"/>
                        </a:rPr>
                        <a:t>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366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00B0F0"/>
                          </a:solidFill>
                          <a:effectLst/>
                          <a:latin typeface="Times New Roman" pitchFamily="18" charset="0"/>
                        </a:rPr>
                        <a:t>BEPC-II (China)</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1.9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238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KEKB (Japan)</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3.5-8.0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PEP-II (SLAC)</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3.1-9.0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33</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2.2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F0"/>
                          </a:solidFill>
                          <a:effectLst/>
                          <a:latin typeface="Times New Roman" pitchFamily="18" charset="0"/>
                        </a:rPr>
                        <a:t>LEP (CERN)</a:t>
                      </a:r>
                      <a:endParaRPr kumimoji="0" lang="ru-RU" sz="1800" b="0"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err="1">
                          <a:ln>
                            <a:noFill/>
                          </a:ln>
                          <a:solidFill>
                            <a:srgbClr val="00B0F0"/>
                          </a:solidFill>
                          <a:effectLst/>
                          <a:latin typeface="Times New Roman" pitchFamily="18" charset="0"/>
                        </a:rPr>
                        <a:t>+</a:t>
                      </a: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50"/>
                          </a:solidFill>
                          <a:effectLst/>
                          <a:latin typeface="Times New Roman" pitchFamily="18" charset="0"/>
                        </a:rPr>
                        <a:t>HERA (DESY)</a:t>
                      </a:r>
                      <a:endParaRPr kumimoji="0" lang="ru-RU" sz="1800" b="0" i="0" u="none" strike="noStrike" cap="none" normalizeH="0" baseline="0" dirty="0">
                        <a:ln>
                          <a:noFill/>
                        </a:ln>
                        <a:solidFill>
                          <a:srgbClr val="00B05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50"/>
                          </a:solidFill>
                          <a:effectLst/>
                          <a:latin typeface="Times New Roman" pitchFamily="18" charset="0"/>
                        </a:rPr>
                        <a:t>e</a:t>
                      </a:r>
                      <a:r>
                        <a:rPr kumimoji="0" lang="en-US" sz="1800" b="1" i="0" u="none" strike="noStrike" cap="none" normalizeH="0" baseline="30000" dirty="0">
                          <a:ln>
                            <a:noFill/>
                          </a:ln>
                          <a:solidFill>
                            <a:srgbClr val="00B050"/>
                          </a:solidFill>
                          <a:effectLst/>
                          <a:latin typeface="Times New Roman" pitchFamily="18" charset="0"/>
                        </a:rPr>
                        <a:t>-</a:t>
                      </a:r>
                      <a:r>
                        <a:rPr kumimoji="0" lang="en-US" sz="1800" b="1" i="0" u="none" strike="noStrike" cap="none" normalizeH="0" baseline="0" dirty="0">
                          <a:ln>
                            <a:noFill/>
                          </a:ln>
                          <a:solidFill>
                            <a:srgbClr val="00B050"/>
                          </a:solidFill>
                          <a:effectLst/>
                          <a:latin typeface="Times New Roman" pitchFamily="18" charset="0"/>
                        </a:rPr>
                        <a:t>p</a:t>
                      </a:r>
                      <a:endParaRPr kumimoji="0" lang="ru-RU" sz="1800" b="1" i="0" u="none" strike="noStrike" cap="none" normalizeH="0" baseline="0" dirty="0">
                        <a:ln>
                          <a:noFill/>
                        </a:ln>
                        <a:solidFill>
                          <a:srgbClr val="00B05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30х920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6.3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RHIC (BNL)</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Au+Au</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100 ГэВ/А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4</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26</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3.8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7030A0"/>
                          </a:solidFill>
                          <a:effectLst/>
                          <a:latin typeface="Times New Roman" pitchFamily="18" charset="0"/>
                        </a:rPr>
                        <a:t>LHC (CERN)</a:t>
                      </a:r>
                      <a:endParaRPr kumimoji="0" lang="ru-RU" sz="1800" b="1" i="0" u="none" strike="noStrike" cap="none" normalizeH="0" baseline="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a:t>
                      </a:r>
                      <a:r>
                        <a:rPr kumimoji="0" lang="en-US" sz="1800" b="1" i="0" u="none" strike="noStrike" cap="none" normalizeH="0" baseline="0">
                          <a:ln>
                            <a:noFill/>
                          </a:ln>
                          <a:solidFill>
                            <a:schemeClr val="accent2"/>
                          </a:solidFill>
                          <a:effectLst/>
                          <a:latin typeface="Times New Roman" pitchFamily="18" charset="0"/>
                        </a:rPr>
                        <a:t>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pp</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 ТэВ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LHC (CERN)</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a:t>
                      </a:r>
                      <a:r>
                        <a:rPr kumimoji="0" lang="en-US" sz="1800" b="1" i="0" u="none" strike="noStrike" cap="none" normalizeH="0" baseline="0">
                          <a:ln>
                            <a:noFill/>
                          </a:ln>
                          <a:solidFill>
                            <a:schemeClr val="accent2"/>
                          </a:solidFill>
                          <a:effectLst/>
                          <a:latin typeface="Times New Roman" pitchFamily="18" charset="0"/>
                        </a:rPr>
                        <a:t>10</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Pb+Pb</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2.8 ТэВ/А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27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 name="Slide Number Placeholder 1">
            <a:extLst>
              <a:ext uri="{FF2B5EF4-FFF2-40B4-BE49-F238E27FC236}">
                <a16:creationId xmlns:a16="http://schemas.microsoft.com/office/drawing/2014/main" id="{3168B60A-46E6-20D7-F48B-7A2DC97D6D6D}"/>
              </a:ext>
            </a:extLst>
          </p:cNvPr>
          <p:cNvSpPr>
            <a:spLocks noGrp="1"/>
          </p:cNvSpPr>
          <p:nvPr>
            <p:ph type="sldNum" sz="quarter" idx="12"/>
          </p:nvPr>
        </p:nvSpPr>
        <p:spPr/>
        <p:txBody>
          <a:bodyPr/>
          <a:lstStyle/>
          <a:p>
            <a:pPr>
              <a:defRPr/>
            </a:pPr>
            <a:fld id="{36401B17-660A-4BE4-90A4-08457BE41AF3}" type="slidenum">
              <a:rPr lang="ru-RU" altLang="ru-RU" smtClean="0"/>
              <a:pPr>
                <a:defRPr/>
              </a:pPr>
              <a:t>41</a:t>
            </a:fld>
            <a:endParaRPr lang="ru-RU" altLang="ru-RU"/>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1"/>
            <a:ext cx="8229600" cy="646332"/>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B-</a:t>
            </a:r>
            <a:r>
              <a:rPr lang="ru-RU" sz="3600" b="1" dirty="0">
                <a:solidFill>
                  <a:srgbClr val="FF0000"/>
                </a:solidFill>
                <a:latin typeface="Times New Roman" panose="02020603050405020304" pitchFamily="18" charset="0"/>
                <a:cs typeface="Times New Roman" panose="02020603050405020304" pitchFamily="18" charset="0"/>
              </a:rPr>
              <a:t>фабрика</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00EEFC9B-AA4D-57E5-A46D-E5BAB1218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768529"/>
            <a:ext cx="3242164" cy="2102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18A0DB-AD53-46BD-6B92-B69C9284AAC3}"/>
              </a:ext>
            </a:extLst>
          </p:cNvPr>
          <p:cNvSpPr txBox="1"/>
          <p:nvPr/>
        </p:nvSpPr>
        <p:spPr>
          <a:xfrm>
            <a:off x="304800" y="798733"/>
            <a:ext cx="8534400" cy="1107996"/>
          </a:xfrm>
          <a:prstGeom prst="rect">
            <a:avLst/>
          </a:prstGeom>
          <a:noFill/>
        </p:spPr>
        <p:txBody>
          <a:bodyPr wrap="square">
            <a:spAutoFit/>
          </a:bodyPr>
          <a:lstStyle/>
          <a:p>
            <a:pPr algn="ctr"/>
            <a:r>
              <a:rPr lang="ru-RU" sz="2200" b="1" dirty="0">
                <a:solidFill>
                  <a:srgbClr val="32339A"/>
                </a:solidFill>
                <a:latin typeface="Times New Roman" panose="02020603050405020304" pitchFamily="18" charset="0"/>
                <a:cs typeface="Times New Roman" panose="02020603050405020304" pitchFamily="18" charset="0"/>
              </a:rPr>
              <a:t>–</a:t>
            </a:r>
            <a:r>
              <a:rPr lang="en-RU" sz="2200" b="1" dirty="0">
                <a:solidFill>
                  <a:srgbClr val="32339A"/>
                </a:solidFill>
                <a:latin typeface="Times New Roman" panose="02020603050405020304" pitchFamily="18" charset="0"/>
                <a:cs typeface="Times New Roman" panose="02020603050405020304" pitchFamily="18" charset="0"/>
              </a:rPr>
              <a:t> электрон-позитронный коллайдер с очень высокой светимостью для массового производства и детального изучения </a:t>
            </a:r>
            <a:r>
              <a:rPr lang="en-RU" sz="2200" b="1" dirty="0">
                <a:solidFill>
                  <a:srgbClr val="7030A0"/>
                </a:solidFill>
                <a:latin typeface="Times New Roman" panose="02020603050405020304" pitchFamily="18" charset="0"/>
                <a:cs typeface="Times New Roman" panose="02020603050405020304" pitchFamily="18" charset="0"/>
              </a:rPr>
              <a:t>B-мезонов</a:t>
            </a:r>
            <a:r>
              <a:rPr lang="en-RU" sz="2200" b="1" dirty="0">
                <a:solidFill>
                  <a:srgbClr val="32339A"/>
                </a:solidFill>
                <a:latin typeface="Times New Roman" panose="02020603050405020304" pitchFamily="18" charset="0"/>
                <a:cs typeface="Times New Roman" panose="02020603050405020304" pitchFamily="18" charset="0"/>
              </a:rPr>
              <a:t>.</a:t>
            </a:r>
            <a:endParaRPr lang="ru-RU" sz="2200" b="1" dirty="0">
              <a:solidFill>
                <a:srgbClr val="32339A"/>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F1A6BE9-4CEB-FD48-4786-D65CC789B4DA}"/>
              </a:ext>
            </a:extLst>
          </p:cNvPr>
          <p:cNvSpPr txBox="1"/>
          <p:nvPr/>
        </p:nvSpPr>
        <p:spPr>
          <a:xfrm>
            <a:off x="248650" y="1828800"/>
            <a:ext cx="5237750" cy="4939814"/>
          </a:xfrm>
          <a:prstGeom prst="rect">
            <a:avLst/>
          </a:prstGeom>
          <a:noFill/>
        </p:spPr>
        <p:txBody>
          <a:bodyPr wrap="square">
            <a:spAutoFit/>
          </a:bodyPr>
          <a:lstStyle/>
          <a:p>
            <a:pPr algn="just"/>
            <a:r>
              <a:rPr lang="ru-RU" sz="2100" dirty="0">
                <a:latin typeface="Times New Roman" panose="02020603050405020304" pitchFamily="18" charset="0"/>
                <a:cs typeface="Times New Roman" panose="02020603050405020304" pitchFamily="18" charset="0"/>
              </a:rPr>
              <a:t>Н</a:t>
            </a:r>
            <a:r>
              <a:rPr lang="en-RU" sz="2100" dirty="0">
                <a:latin typeface="Times New Roman" panose="02020603050405020304" pitchFamily="18" charset="0"/>
                <a:cs typeface="Times New Roman" panose="02020603050405020304" pitchFamily="18" charset="0"/>
              </a:rPr>
              <a:t>арушение CP-инвариантности </a:t>
            </a:r>
            <a:r>
              <a:rPr lang="ru-RU" sz="2100" dirty="0">
                <a:latin typeface="Times New Roman" panose="02020603050405020304" pitchFamily="18" charset="0"/>
                <a:cs typeface="Times New Roman" panose="02020603050405020304" pitchFamily="18" charset="0"/>
              </a:rPr>
              <a:t>– </a:t>
            </a:r>
            <a:r>
              <a:rPr lang="en-RU" sz="2100" dirty="0">
                <a:latin typeface="Times New Roman" panose="02020603050405020304" pitchFamily="18" charset="0"/>
                <a:cs typeface="Times New Roman" panose="02020603050405020304" pitchFamily="18" charset="0"/>
              </a:rPr>
              <a:t>неинвариантность законов физики относительно операции зеркального отражения с одновременной заменой всех частиц на античастицы. </a:t>
            </a:r>
            <a:r>
              <a:rPr lang="ru-RU" sz="2100" dirty="0">
                <a:latin typeface="Times New Roman" panose="02020603050405020304" pitchFamily="18" charset="0"/>
                <a:cs typeface="Times New Roman" panose="02020603050405020304" pitchFamily="18" charset="0"/>
              </a:rPr>
              <a:t>Играет важную роль в</a:t>
            </a:r>
            <a:r>
              <a:rPr lang="en-RU" sz="2100" dirty="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объяснении</a:t>
            </a:r>
            <a:r>
              <a:rPr lang="en-RU" sz="2100" dirty="0">
                <a:latin typeface="Times New Roman" panose="02020603050405020304" pitchFamily="18" charset="0"/>
                <a:cs typeface="Times New Roman" panose="02020603050405020304" pitchFamily="18" charset="0"/>
              </a:rPr>
              <a:t> преобладани</a:t>
            </a:r>
            <a:r>
              <a:rPr lang="ru-RU" sz="2100" dirty="0">
                <a:latin typeface="Times New Roman" panose="02020603050405020304" pitchFamily="18" charset="0"/>
                <a:cs typeface="Times New Roman" panose="02020603050405020304" pitchFamily="18" charset="0"/>
              </a:rPr>
              <a:t>я</a:t>
            </a:r>
            <a:r>
              <a:rPr lang="en-RU" sz="2100" dirty="0">
                <a:latin typeface="Times New Roman" panose="02020603050405020304" pitchFamily="18" charset="0"/>
                <a:cs typeface="Times New Roman" panose="02020603050405020304" pitchFamily="18" charset="0"/>
              </a:rPr>
              <a:t> материи над антиматерией в нашей Вселенной. </a:t>
            </a:r>
            <a:endParaRPr lang="ru-RU" sz="2100" dirty="0">
              <a:latin typeface="Times New Roman" panose="02020603050405020304" pitchFamily="18" charset="0"/>
              <a:cs typeface="Times New Roman" panose="02020603050405020304" pitchFamily="18" charset="0"/>
            </a:endParaRPr>
          </a:p>
          <a:p>
            <a:pPr algn="just"/>
            <a:endParaRPr lang="ru-RU" sz="2100" dirty="0">
              <a:latin typeface="Times New Roman" panose="02020603050405020304" pitchFamily="18" charset="0"/>
              <a:cs typeface="Times New Roman" panose="02020603050405020304" pitchFamily="18" charset="0"/>
            </a:endParaRPr>
          </a:p>
          <a:p>
            <a:pPr algn="just"/>
            <a:r>
              <a:rPr lang="en-RU" sz="2100" dirty="0">
                <a:latin typeface="Times New Roman" panose="02020603050405020304" pitchFamily="18" charset="0"/>
                <a:cs typeface="Times New Roman" panose="02020603050405020304" pitchFamily="18" charset="0"/>
              </a:rPr>
              <a:t>Предсказанные теорией Кобаяси и Маскавы различия свойств B и анти-B мезонов, включая прямое CP-нарушение, были экспериментально подтверждены </a:t>
            </a:r>
            <a:r>
              <a:rPr lang="en-RU" sz="2100" b="1" dirty="0">
                <a:latin typeface="Times New Roman" panose="02020603050405020304" pitchFamily="18" charset="0"/>
                <a:cs typeface="Times New Roman" panose="02020603050405020304" pitchFamily="18" charset="0"/>
              </a:rPr>
              <a:t>BaBar (PEP-II)</a:t>
            </a:r>
            <a:r>
              <a:rPr lang="en-RU" sz="2100" dirty="0">
                <a:latin typeface="Times New Roman" panose="02020603050405020304" pitchFamily="18" charset="0"/>
                <a:cs typeface="Times New Roman" panose="02020603050405020304" pitchFamily="18" charset="0"/>
              </a:rPr>
              <a:t> и </a:t>
            </a:r>
            <a:r>
              <a:rPr lang="en-RU" sz="2100" b="1" dirty="0">
                <a:latin typeface="Times New Roman" panose="02020603050405020304" pitchFamily="18" charset="0"/>
                <a:cs typeface="Times New Roman" panose="02020603050405020304" pitchFamily="18" charset="0"/>
              </a:rPr>
              <a:t>Belle (KEKB)</a:t>
            </a:r>
            <a:r>
              <a:rPr lang="en-RU" sz="2100" dirty="0">
                <a:latin typeface="Times New Roman" panose="02020603050405020304" pitchFamily="18" charset="0"/>
                <a:cs typeface="Times New Roman" panose="02020603050405020304" pitchFamily="18" charset="0"/>
              </a:rPr>
              <a:t> в 2002</a:t>
            </a:r>
            <a:r>
              <a:rPr lang="ru-RU" sz="2100" dirty="0">
                <a:latin typeface="Times New Roman" panose="02020603050405020304" pitchFamily="18" charset="0"/>
                <a:cs typeface="Times New Roman" panose="02020603050405020304" pitchFamily="18" charset="0"/>
              </a:rPr>
              <a:t> – </a:t>
            </a:r>
            <a:r>
              <a:rPr lang="en-RU" sz="2100" dirty="0">
                <a:latin typeface="Times New Roman" panose="02020603050405020304" pitchFamily="18" charset="0"/>
                <a:cs typeface="Times New Roman" panose="02020603050405020304" pitchFamily="18" charset="0"/>
              </a:rPr>
              <a:t>2007 годах, за что учёные были удостоены Нобелевской премии по физике 2008 г.</a:t>
            </a:r>
          </a:p>
        </p:txBody>
      </p:sp>
      <p:pic>
        <p:nvPicPr>
          <p:cNvPr id="1030" name="Picture 6">
            <a:extLst>
              <a:ext uri="{FF2B5EF4-FFF2-40B4-BE49-F238E27FC236}">
                <a16:creationId xmlns:a16="http://schemas.microsoft.com/office/drawing/2014/main" id="{61F7A8AC-C6D6-BCF5-CFB2-D314BEE79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73" b="22052"/>
          <a:stretch/>
        </p:blipFill>
        <p:spPr bwMode="auto">
          <a:xfrm>
            <a:off x="5727032" y="3962401"/>
            <a:ext cx="3242164" cy="28193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E3FB94-3F91-DDC4-BFE5-9D8F10FD9EC0}"/>
              </a:ext>
            </a:extLst>
          </p:cNvPr>
          <p:cNvSpPr>
            <a:spLocks noGrp="1"/>
          </p:cNvSpPr>
          <p:nvPr>
            <p:ph type="sldNum" sz="quarter" idx="12"/>
          </p:nvPr>
        </p:nvSpPr>
        <p:spPr/>
        <p:txBody>
          <a:bodyPr/>
          <a:lstStyle/>
          <a:p>
            <a:pPr>
              <a:defRPr/>
            </a:pPr>
            <a:fld id="{36401B17-660A-4BE4-90A4-08457BE41AF3}" type="slidenum">
              <a:rPr lang="ru-RU" altLang="ru-RU" smtClean="0"/>
              <a:pPr>
                <a:defRPr/>
              </a:pPr>
              <a:t>42</a:t>
            </a:fld>
            <a:endParaRPr lang="ru-RU" altLang="ru-RU"/>
          </a:p>
        </p:txBody>
      </p:sp>
    </p:spTree>
    <p:extLst>
      <p:ext uri="{BB962C8B-B14F-4D97-AF65-F5344CB8AC3E}">
        <p14:creationId xmlns:p14="http://schemas.microsoft.com/office/powerpoint/2010/main" val="415703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7526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KEKB</a:t>
            </a:r>
            <a:r>
              <a:rPr lang="ja-JP" altLang="en-US" sz="1400" b="0" i="0" u="none" strike="noStrike">
                <a:solidFill>
                  <a:srgbClr val="202122"/>
                </a:solidFill>
                <a:effectLst/>
                <a:latin typeface="Arial" panose="020B0604020202020204" pitchFamily="34" charset="0"/>
              </a:rPr>
              <a:t> </a:t>
            </a:r>
            <a:r>
              <a:rPr lang="ja-JP" altLang="en-US" sz="3600" b="1" i="0" u="none" strike="noStrike">
                <a:solidFill>
                  <a:srgbClr val="7030A0"/>
                </a:solidFill>
                <a:effectLst/>
                <a:latin typeface="Times New Roman" panose="02020603050405020304" pitchFamily="18" charset="0"/>
                <a:cs typeface="Times New Roman" panose="02020603050405020304" pitchFamily="18" charset="0"/>
              </a:rPr>
              <a:t>ケックビー</a:t>
            </a:r>
            <a:r>
              <a:rPr lang="en-US" sz="3600" b="1" dirty="0">
                <a:solidFill>
                  <a:srgbClr val="FF0000"/>
                </a:solidFill>
                <a:latin typeface="Times New Roman" panose="02020603050405020304" pitchFamily="18" charset="0"/>
                <a:cs typeface="Times New Roman" panose="02020603050405020304" pitchFamily="18" charset="0"/>
              </a:rPr>
              <a:t> </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(Tsukuba, Japan)</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1999 – 2006</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3C1B9D9-241A-6EA5-7A33-D707364D6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21" y="2269956"/>
            <a:ext cx="3301788" cy="43105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AA96D21-E85B-3166-B3EB-1D2C8651D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269957"/>
            <a:ext cx="5000079" cy="431058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FBBAB9-E0B3-93C4-A19A-19049835A7E9}"/>
              </a:ext>
            </a:extLst>
          </p:cNvPr>
          <p:cNvSpPr>
            <a:spLocks noGrp="1"/>
          </p:cNvSpPr>
          <p:nvPr>
            <p:ph type="sldNum" sz="quarter" idx="12"/>
          </p:nvPr>
        </p:nvSpPr>
        <p:spPr/>
        <p:txBody>
          <a:bodyPr/>
          <a:lstStyle/>
          <a:p>
            <a:pPr>
              <a:defRPr/>
            </a:pPr>
            <a:fld id="{36401B17-660A-4BE4-90A4-08457BE41AF3}" type="slidenum">
              <a:rPr lang="ru-RU" altLang="ru-RU" smtClean="0"/>
              <a:pPr>
                <a:defRPr/>
              </a:pPr>
              <a:t>43</a:t>
            </a:fld>
            <a:endParaRPr lang="ru-RU" altLang="ru-RU"/>
          </a:p>
        </p:txBody>
      </p:sp>
    </p:spTree>
    <p:extLst>
      <p:ext uri="{BB962C8B-B14F-4D97-AF65-F5344CB8AC3E}">
        <p14:creationId xmlns:p14="http://schemas.microsoft.com/office/powerpoint/2010/main" val="412023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344905" y="152400"/>
            <a:ext cx="8229600" cy="867304"/>
          </a:xfrm>
        </p:spPr>
        <p:txBody>
          <a:bodyPr/>
          <a:lstStyle/>
          <a:p>
            <a:r>
              <a:rPr lang="en-US" sz="3600" b="1" dirty="0" err="1">
                <a:solidFill>
                  <a:srgbClr val="FF0000"/>
                </a:solidFill>
                <a:latin typeface="Times New Roman" panose="02020603050405020304" pitchFamily="18" charset="0"/>
                <a:cs typeface="Times New Roman" panose="02020603050405020304" pitchFamily="18" charset="0"/>
              </a:rPr>
              <a:t>SuperKEKB</a:t>
            </a:r>
            <a:r>
              <a:rPr lang="en-US" sz="3600" b="1" dirty="0">
                <a:solidFill>
                  <a:srgbClr val="FF0000"/>
                </a:solidFill>
                <a:latin typeface="Times New Roman" panose="02020603050405020304" pitchFamily="18" charset="0"/>
                <a:cs typeface="Times New Roman" panose="02020603050405020304" pitchFamily="18" charset="0"/>
              </a:rPr>
              <a:t>, </a:t>
            </a:r>
            <a:r>
              <a:rPr lang="ru-RU" sz="3600" b="1" dirty="0">
                <a:solidFill>
                  <a:srgbClr val="FF0000"/>
                </a:solidFill>
                <a:latin typeface="Times New Roman" panose="02020603050405020304" pitchFamily="18" charset="0"/>
                <a:cs typeface="Times New Roman" panose="02020603050405020304" pitchFamily="18" charset="0"/>
              </a:rPr>
              <a:t>2018</a:t>
            </a:r>
            <a:r>
              <a:rPr lang="en-US" sz="3600" b="1" dirty="0">
                <a:solidFill>
                  <a:srgbClr val="FF0000"/>
                </a:solidFill>
                <a:latin typeface="Times New Roman" panose="02020603050405020304" pitchFamily="18" charset="0"/>
                <a:cs typeface="Times New Roman" panose="02020603050405020304" pitchFamily="18" charset="0"/>
              </a:rPr>
              <a:t> (nanobeam)</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BB8B8321-6134-CDAA-92C6-064B21657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52" y="1027725"/>
            <a:ext cx="7126705" cy="34408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AC66B59-8CA5-6D78-CA8D-6D4A1FBCA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52" y="4428951"/>
            <a:ext cx="3417516" cy="2263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C83B22-8649-45D5-744D-12775703DD62}"/>
              </a:ext>
            </a:extLst>
          </p:cNvPr>
          <p:cNvSpPr>
            <a:spLocks noGrp="1"/>
          </p:cNvSpPr>
          <p:nvPr>
            <p:ph type="sldNum" sz="quarter" idx="12"/>
          </p:nvPr>
        </p:nvSpPr>
        <p:spPr/>
        <p:txBody>
          <a:bodyPr/>
          <a:lstStyle/>
          <a:p>
            <a:pPr>
              <a:defRPr/>
            </a:pPr>
            <a:fld id="{36401B17-660A-4BE4-90A4-08457BE41AF3}" type="slidenum">
              <a:rPr lang="ru-RU" altLang="ru-RU" smtClean="0"/>
              <a:pPr>
                <a:defRPr/>
              </a:pPr>
              <a:t>44</a:t>
            </a:fld>
            <a:endParaRPr lang="ru-RU" altLang="ru-RU"/>
          </a:p>
        </p:txBody>
      </p:sp>
      <p:pic>
        <p:nvPicPr>
          <p:cNvPr id="5" name="Picture 4">
            <a:extLst>
              <a:ext uri="{FF2B5EF4-FFF2-40B4-BE49-F238E27FC236}">
                <a16:creationId xmlns:a16="http://schemas.microsoft.com/office/drawing/2014/main" id="{5773E750-EA3C-5FFD-DF40-C28F3D21F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391" y="4363399"/>
            <a:ext cx="2203450" cy="2113601"/>
          </a:xfrm>
          <a:prstGeom prst="rect">
            <a:avLst/>
          </a:prstGeom>
        </p:spPr>
      </p:pic>
      <p:sp>
        <p:nvSpPr>
          <p:cNvPr id="7" name="TextBox 6">
            <a:extLst>
              <a:ext uri="{FF2B5EF4-FFF2-40B4-BE49-F238E27FC236}">
                <a16:creationId xmlns:a16="http://schemas.microsoft.com/office/drawing/2014/main" id="{101EC334-CE7A-DD08-BA84-3CAA62BB1061}"/>
              </a:ext>
            </a:extLst>
          </p:cNvPr>
          <p:cNvSpPr txBox="1"/>
          <p:nvPr/>
        </p:nvSpPr>
        <p:spPr>
          <a:xfrm>
            <a:off x="5296725" y="6444476"/>
            <a:ext cx="2374782" cy="276999"/>
          </a:xfrm>
          <a:prstGeom prst="rect">
            <a:avLst/>
          </a:prstGeom>
          <a:noFill/>
        </p:spPr>
        <p:txBody>
          <a:bodyPr wrap="square">
            <a:spAutoFit/>
          </a:bodyPr>
          <a:lstStyle/>
          <a:p>
            <a:pPr algn="ctr"/>
            <a:r>
              <a:rPr lang="en-GB" sz="1200" b="1" dirty="0">
                <a:latin typeface="Times New Roman" panose="02020603050405020304" pitchFamily="18" charset="0"/>
                <a:cs typeface="Times New Roman" panose="02020603050405020304" pitchFamily="18" charset="0"/>
              </a:rPr>
              <a:t>N</a:t>
            </a:r>
            <a:r>
              <a:rPr lang="en-GB" sz="1200" b="1" dirty="0">
                <a:effectLst/>
                <a:latin typeface="Times New Roman" panose="02020603050405020304" pitchFamily="18" charset="0"/>
                <a:cs typeface="Times New Roman" panose="02020603050405020304" pitchFamily="18" charset="0"/>
              </a:rPr>
              <a:t>anobeam collision scheme </a:t>
            </a:r>
            <a:endParaRPr lang="en-GB"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914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PEP-II</a:t>
            </a:r>
            <a:r>
              <a:rPr lang="ru-RU" sz="3600" b="1" dirty="0">
                <a:solidFill>
                  <a:srgbClr val="FF0000"/>
                </a:solidFill>
                <a:latin typeface="Times New Roman" panose="02020603050405020304" pitchFamily="18" charset="0"/>
                <a:cs typeface="Times New Roman" panose="02020603050405020304" pitchFamily="18" charset="0"/>
              </a:rPr>
              <a:t> </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asymmetric-energy </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err="1">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 collider</a:t>
            </a:r>
            <a:br>
              <a:rPr lang="en-GB" sz="3600" b="1" i="0" u="none" strike="noStrike" dirty="0">
                <a:solidFill>
                  <a:srgbClr val="FF0000"/>
                </a:solidFill>
                <a:effectLst/>
                <a:latin typeface="Times New Roman" panose="02020603050405020304" pitchFamily="18" charset="0"/>
                <a:cs typeface="Times New Roman" panose="02020603050405020304" pitchFamily="18" charset="0"/>
              </a:rPr>
            </a:br>
            <a:r>
              <a:rPr lang="en-GB" sz="3600" b="1" dirty="0">
                <a:solidFill>
                  <a:srgbClr val="FF0000"/>
                </a:solidFill>
                <a:effectLst/>
                <a:latin typeface="Times New Roman" panose="02020603050405020304" pitchFamily="18" charset="0"/>
                <a:cs typeface="Times New Roman" panose="02020603050405020304" pitchFamily="18" charset="0"/>
              </a:rPr>
              <a:t>(Stanford</a:t>
            </a:r>
            <a:r>
              <a:rPr lang="en-US" sz="3600" b="1" i="0" u="none" strike="noStrike" dirty="0">
                <a:solidFill>
                  <a:srgbClr val="FF0000"/>
                </a:solidFill>
                <a:effectLst/>
                <a:latin typeface="Times New Roman" panose="02020603050405020304" pitchFamily="18" charset="0"/>
                <a:cs typeface="Times New Roman" panose="02020603050405020304" pitchFamily="18" charset="0"/>
              </a:rPr>
              <a:t>, USA)</a:t>
            </a:r>
            <a:r>
              <a:rPr lang="en-US" sz="3600" b="1" dirty="0">
                <a:solidFill>
                  <a:srgbClr val="FF0000"/>
                </a:solidFill>
                <a:latin typeface="Times New Roman" panose="02020603050405020304" pitchFamily="18" charset="0"/>
                <a:cs typeface="Times New Roman" panose="02020603050405020304" pitchFamily="18" charset="0"/>
              </a:rPr>
              <a:t>, 1999 – 2008…</a:t>
            </a:r>
            <a:endParaRPr lang="en-RU" sz="3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3D9EEF-9E0B-E204-EA9C-726D4692F991}"/>
              </a:ext>
            </a:extLst>
          </p:cNvPr>
          <p:cNvSpPr txBox="1"/>
          <p:nvPr/>
        </p:nvSpPr>
        <p:spPr>
          <a:xfrm>
            <a:off x="457200" y="5638800"/>
            <a:ext cx="8229600"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rgbClr val="FF0000"/>
                </a:solidFill>
                <a:latin typeface="Times New Roman" panose="02020603050405020304" pitchFamily="18" charset="0"/>
                <a:ea typeface="Times New Roman" panose="02020603050405020304" pitchFamily="18" charset="0"/>
              </a:rPr>
              <a:t>Первый</a:t>
            </a:r>
            <a:r>
              <a:rPr lang="ru-RU" b="1" kern="0" dirty="0">
                <a:solidFill>
                  <a:schemeClr val="accent2"/>
                </a:solidFill>
                <a:latin typeface="Times New Roman" panose="02020603050405020304" pitchFamily="18" charset="0"/>
                <a:ea typeface="Times New Roman" panose="02020603050405020304" pitchFamily="18" charset="0"/>
              </a:rPr>
              <a:t> линейный </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chemeClr val="accent2"/>
                </a:solidFill>
                <a:effectLst/>
                <a:latin typeface="Times New Roman" panose="02020603050405020304" pitchFamily="18" charset="0"/>
                <a:cs typeface="Times New Roman" panose="02020603050405020304" pitchFamily="18" charset="0"/>
              </a:rPr>
              <a:t>+</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коллайдер</a:t>
            </a: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ea typeface="Times New Roman" panose="02020603050405020304" pitchFamily="18" charset="0"/>
              </a:rPr>
              <a:t>Кольцо высокой энергии (</a:t>
            </a:r>
            <a:r>
              <a:rPr lang="ru-RU" b="1" kern="0" dirty="0">
                <a:solidFill>
                  <a:srgbClr val="FF0000"/>
                </a:solidFill>
                <a:latin typeface="Times New Roman" panose="02020603050405020304" pitchFamily="18" charset="0"/>
                <a:ea typeface="Times New Roman" panose="02020603050405020304" pitchFamily="18" charset="0"/>
              </a:rPr>
              <a:t>9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en-US"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1 </a:t>
            </a:r>
            <a:r>
              <a:rPr lang="en-US" b="1" kern="0" dirty="0">
                <a:solidFill>
                  <a:schemeClr val="accent2"/>
                </a:solidFill>
                <a:latin typeface="Times New Roman" panose="02020603050405020304" pitchFamily="18" charset="0"/>
                <a:ea typeface="Times New Roman" panose="02020603050405020304" pitchFamily="18" charset="0"/>
              </a:rPr>
              <a:t>A</a:t>
            </a:r>
            <a:r>
              <a:rPr lang="ru-RU" b="1" kern="0" dirty="0">
                <a:solidFill>
                  <a:schemeClr val="accent2"/>
                </a:solidFill>
                <a:latin typeface="Times New Roman" panose="02020603050405020304" pitchFamily="18" charset="0"/>
                <a:ea typeface="Times New Roman" panose="02020603050405020304" pitchFamily="18" charset="0"/>
              </a:rPr>
              <a:t>, 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latin typeface="Times New Roman" panose="02020603050405020304" pitchFamily="18" charset="0"/>
                <a:ea typeface="Times New Roman" panose="02020603050405020304" pitchFamily="18" charset="0"/>
              </a:rPr>
              <a:t>)</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Кольцо «низкой» энергии (</a:t>
            </a:r>
            <a:r>
              <a:rPr lang="ru-RU" b="1" kern="0" dirty="0">
                <a:solidFill>
                  <a:srgbClr val="FF0000"/>
                </a:solidFill>
                <a:latin typeface="Times New Roman" panose="02020603050405020304" pitchFamily="18" charset="0"/>
              </a:rPr>
              <a:t>3,1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ru-RU"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2 </a:t>
            </a:r>
            <a:r>
              <a:rPr lang="en-US" b="1" kern="0" dirty="0">
                <a:solidFill>
                  <a:schemeClr val="accent2"/>
                </a:solidFill>
                <a:latin typeface="Times New Roman" panose="02020603050405020304" pitchFamily="18" charset="0"/>
                <a:ea typeface="Times New Roman" panose="02020603050405020304" pitchFamily="18" charset="0"/>
              </a:rPr>
              <a:t>A, </a:t>
            </a:r>
            <a:r>
              <a:rPr lang="ru-RU" b="1" kern="0" dirty="0">
                <a:solidFill>
                  <a:schemeClr val="accent2"/>
                </a:solidFill>
                <a:latin typeface="Times New Roman" panose="02020603050405020304" pitchFamily="18" charset="0"/>
                <a:ea typeface="Times New Roman" panose="02020603050405020304" pitchFamily="18" charset="0"/>
              </a:rPr>
              <a:t>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effectLst/>
                <a:latin typeface="Times New Roman" panose="02020603050405020304" pitchFamily="18" charset="0"/>
                <a:ea typeface="Times New Roman" panose="02020603050405020304" pitchFamily="18" charset="0"/>
              </a:rPr>
              <a:t>)</a:t>
            </a:r>
          </a:p>
          <a:p>
            <a:pPr marL="285750" indent="-285750">
              <a:buFont typeface="Arial" panose="020B0604020202020204" pitchFamily="34" charset="0"/>
              <a:buChar char="•"/>
            </a:pPr>
            <a:r>
              <a:rPr lang="en-US" b="1" kern="0" dirty="0">
                <a:solidFill>
                  <a:schemeClr val="accent2"/>
                </a:solidFill>
                <a:latin typeface="Times New Roman" panose="02020603050405020304" pitchFamily="18" charset="0"/>
              </a:rPr>
              <a:t>SLC </a:t>
            </a:r>
            <a:r>
              <a:rPr lang="ru-RU" b="1" kern="0" dirty="0">
                <a:solidFill>
                  <a:schemeClr val="accent2"/>
                </a:solidFill>
                <a:latin typeface="Times New Roman" panose="02020603050405020304" pitchFamily="18" charset="0"/>
              </a:rPr>
              <a:t>инжектирует пучки в </a:t>
            </a:r>
            <a:r>
              <a:rPr lang="en-US" b="1" kern="0" dirty="0">
                <a:solidFill>
                  <a:schemeClr val="accent2"/>
                </a:solidFill>
                <a:latin typeface="Times New Roman" panose="02020603050405020304" pitchFamily="18" charset="0"/>
              </a:rPr>
              <a:t>PEP II</a:t>
            </a:r>
            <a:endParaRPr lang="en-RU" b="1" dirty="0">
              <a:solidFill>
                <a:schemeClr val="accent2"/>
              </a:solidFill>
            </a:endParaRPr>
          </a:p>
        </p:txBody>
      </p:sp>
      <p:pic>
        <p:nvPicPr>
          <p:cNvPr id="7" name="Picture 6">
            <a:extLst>
              <a:ext uri="{FF2B5EF4-FFF2-40B4-BE49-F238E27FC236}">
                <a16:creationId xmlns:a16="http://schemas.microsoft.com/office/drawing/2014/main" id="{4A4F015D-4736-FB53-D5E8-6B38ED8F2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7858"/>
            <a:ext cx="6694714" cy="4109626"/>
          </a:xfrm>
          <a:prstGeom prst="rect">
            <a:avLst/>
          </a:prstGeom>
        </p:spPr>
      </p:pic>
      <p:sp>
        <p:nvSpPr>
          <p:cNvPr id="9" name="TextBox 8">
            <a:extLst>
              <a:ext uri="{FF2B5EF4-FFF2-40B4-BE49-F238E27FC236}">
                <a16:creationId xmlns:a16="http://schemas.microsoft.com/office/drawing/2014/main" id="{9DC05D67-F8AE-CCA5-5B9D-54696D029CC0}"/>
              </a:ext>
            </a:extLst>
          </p:cNvPr>
          <p:cNvSpPr txBox="1"/>
          <p:nvPr/>
        </p:nvSpPr>
        <p:spPr>
          <a:xfrm>
            <a:off x="350371" y="1710034"/>
            <a:ext cx="5246451" cy="461665"/>
          </a:xfrm>
          <a:prstGeom prst="rect">
            <a:avLst/>
          </a:prstGeom>
          <a:noFill/>
        </p:spPr>
        <p:txBody>
          <a:bodyPr wrap="square">
            <a:spAutoFit/>
          </a:bodyPr>
          <a:lstStyle/>
          <a:p>
            <a:r>
              <a:rPr lang="en-GB" sz="2400" b="1" i="0" u="none" strike="noStrike" dirty="0">
                <a:solidFill>
                  <a:schemeClr val="accent2"/>
                </a:solidFill>
                <a:effectLst/>
                <a:latin typeface="Times New Roman" panose="02020603050405020304" pitchFamily="18" charset="0"/>
                <a:cs typeface="Times New Roman" panose="02020603050405020304" pitchFamily="18" charset="0"/>
              </a:rPr>
              <a:t>The Stanford Linear Collider (SLC)</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E7557CF-0FBF-DDC0-D294-F17249A5A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91" y="3047999"/>
            <a:ext cx="3762380" cy="2481943"/>
          </a:xfrm>
          <a:prstGeom prst="rect">
            <a:avLst/>
          </a:prstGeom>
        </p:spPr>
      </p:pic>
      <p:sp>
        <p:nvSpPr>
          <p:cNvPr id="12" name="TextBox 11">
            <a:extLst>
              <a:ext uri="{FF2B5EF4-FFF2-40B4-BE49-F238E27FC236}">
                <a16:creationId xmlns:a16="http://schemas.microsoft.com/office/drawing/2014/main" id="{B7F99F6D-DEB4-B6C9-A75B-9C30F5BE0CD3}"/>
              </a:ext>
            </a:extLst>
          </p:cNvPr>
          <p:cNvSpPr txBox="1"/>
          <p:nvPr/>
        </p:nvSpPr>
        <p:spPr>
          <a:xfrm>
            <a:off x="5703651" y="3213556"/>
            <a:ext cx="2971800" cy="461665"/>
          </a:xfrm>
          <a:prstGeom prst="rect">
            <a:avLst/>
          </a:prstGeom>
          <a:noFill/>
        </p:spPr>
        <p:txBody>
          <a:bodyPr wrap="square">
            <a:spAutoFit/>
          </a:bodyPr>
          <a:lstStyle/>
          <a:p>
            <a:pPr algn="ctr"/>
            <a:r>
              <a:rPr lang="en-GB" sz="2400" b="1" dirty="0">
                <a:solidFill>
                  <a:schemeClr val="accent2"/>
                </a:solidFill>
                <a:effectLst/>
                <a:latin typeface="Times New Roman" panose="02020603050405020304" pitchFamily="18" charset="0"/>
                <a:cs typeface="Times New Roman" panose="02020603050405020304" pitchFamily="18" charset="0"/>
              </a:rPr>
              <a:t>PEP-II</a:t>
            </a:r>
            <a:endParaRPr lang="en-RU" sz="2400" b="1" dirty="0">
              <a:solidFill>
                <a:schemeClr val="accent2"/>
              </a:solidFill>
              <a:latin typeface="Times New Roman" panose="02020603050405020304" pitchFamily="18" charset="0"/>
              <a:cs typeface="Times New Roman" panose="02020603050405020304" pitchFamily="18" charset="0"/>
            </a:endParaRPr>
          </a:p>
        </p:txBody>
      </p:sp>
      <p:sp>
        <p:nvSpPr>
          <p:cNvPr id="13" name="Right Arrow 12">
            <a:extLst>
              <a:ext uri="{FF2B5EF4-FFF2-40B4-BE49-F238E27FC236}">
                <a16:creationId xmlns:a16="http://schemas.microsoft.com/office/drawing/2014/main" id="{B238D7D8-74EC-957D-6635-1A50A38F4033}"/>
              </a:ext>
            </a:extLst>
          </p:cNvPr>
          <p:cNvSpPr/>
          <p:nvPr/>
        </p:nvSpPr>
        <p:spPr>
          <a:xfrm>
            <a:off x="4533900" y="4258859"/>
            <a:ext cx="990600" cy="685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pic>
        <p:nvPicPr>
          <p:cNvPr id="15" name="Picture 14">
            <a:extLst>
              <a:ext uri="{FF2B5EF4-FFF2-40B4-BE49-F238E27FC236}">
                <a16:creationId xmlns:a16="http://schemas.microsoft.com/office/drawing/2014/main" id="{18C17162-6739-A025-C668-28CA5CBE4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406" y="1353738"/>
            <a:ext cx="2153265" cy="1635922"/>
          </a:xfrm>
          <a:prstGeom prst="rect">
            <a:avLst/>
          </a:prstGeom>
        </p:spPr>
      </p:pic>
      <p:sp>
        <p:nvSpPr>
          <p:cNvPr id="3" name="Slide Number Placeholder 2">
            <a:extLst>
              <a:ext uri="{FF2B5EF4-FFF2-40B4-BE49-F238E27FC236}">
                <a16:creationId xmlns:a16="http://schemas.microsoft.com/office/drawing/2014/main" id="{C8CABB99-002F-E88E-9BDC-4C28D0EE97A4}"/>
              </a:ext>
            </a:extLst>
          </p:cNvPr>
          <p:cNvSpPr>
            <a:spLocks noGrp="1"/>
          </p:cNvSpPr>
          <p:nvPr>
            <p:ph type="sldNum" sz="quarter" idx="12"/>
          </p:nvPr>
        </p:nvSpPr>
        <p:spPr/>
        <p:txBody>
          <a:bodyPr/>
          <a:lstStyle/>
          <a:p>
            <a:pPr>
              <a:defRPr/>
            </a:pPr>
            <a:fld id="{36401B17-660A-4BE4-90A4-08457BE41AF3}" type="slidenum">
              <a:rPr lang="ru-RU" altLang="ru-RU" smtClean="0"/>
              <a:pPr>
                <a:defRPr/>
              </a:pPr>
              <a:t>45</a:t>
            </a:fld>
            <a:endParaRPr lang="ru-RU" altLang="ru-RU"/>
          </a:p>
        </p:txBody>
      </p:sp>
    </p:spTree>
    <p:extLst>
      <p:ext uri="{BB962C8B-B14F-4D97-AF65-F5344CB8AC3E}">
        <p14:creationId xmlns:p14="http://schemas.microsoft.com/office/powerpoint/2010/main" val="3510458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148829" y="32084"/>
            <a:ext cx="8846342" cy="923330"/>
          </a:xfrm>
        </p:spPr>
        <p:txBody>
          <a:bodyPr/>
          <a:lstStyle/>
          <a:p>
            <a:r>
              <a:rPr lang="en-US" sz="3000" b="1" i="0" u="none" strike="noStrike" dirty="0">
                <a:solidFill>
                  <a:srgbClr val="FF0000"/>
                </a:solidFill>
                <a:effectLst/>
                <a:latin typeface="Times New Roman" panose="02020603050405020304" pitchFamily="18" charset="0"/>
                <a:cs typeface="Times New Roman" panose="02020603050405020304" pitchFamily="18" charset="0"/>
              </a:rPr>
              <a:t>HER</a:t>
            </a:r>
            <a:r>
              <a:rPr lang="en-US" sz="3000" b="1" dirty="0">
                <a:solidFill>
                  <a:srgbClr val="FF0000"/>
                </a:solidFill>
                <a:latin typeface="Times New Roman" panose="02020603050405020304" pitchFamily="18" charset="0"/>
                <a:cs typeface="Times New Roman" panose="02020603050405020304" pitchFamily="18" charset="0"/>
              </a:rPr>
              <a:t>A</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Hadron–Electron Ring Accelerator</a:t>
            </a:r>
            <a:br>
              <a:rPr lang="en-GB" sz="3000" b="1" dirty="0">
                <a:solidFill>
                  <a:srgbClr val="FF0000"/>
                </a:solidFill>
                <a:effectLst/>
                <a:latin typeface="Times New Roman" panose="02020603050405020304" pitchFamily="18" charset="0"/>
                <a:cs typeface="Times New Roman" panose="02020603050405020304" pitchFamily="18" charset="0"/>
              </a:rPr>
            </a:br>
            <a:r>
              <a:rPr lang="en-GB" sz="3000" b="1" dirty="0">
                <a:solidFill>
                  <a:srgbClr val="FF0000"/>
                </a:solidFill>
                <a:effectLst/>
                <a:latin typeface="Times New Roman" panose="02020603050405020304" pitchFamily="18" charset="0"/>
                <a:cs typeface="Times New Roman" panose="02020603050405020304" pitchFamily="18" charset="0"/>
              </a:rPr>
              <a:t>(DESY, Hamburg, Germany</a:t>
            </a:r>
            <a:r>
              <a:rPr lang="en-US" sz="3000" b="1" i="0" u="none" strike="noStrike" dirty="0">
                <a:solidFill>
                  <a:srgbClr val="FF0000"/>
                </a:solidFill>
                <a:effectLst/>
                <a:latin typeface="Times New Roman" panose="02020603050405020304" pitchFamily="18" charset="0"/>
                <a:cs typeface="Times New Roman" panose="02020603050405020304" pitchFamily="18" charset="0"/>
              </a:rPr>
              <a:t>), 1992 – 2007</a:t>
            </a:r>
            <a:endParaRPr lang="en-RU" sz="3000"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867C6E2-F623-B140-B8C8-E8FF7ED0694C}"/>
              </a:ext>
            </a:extLst>
          </p:cNvPr>
          <p:cNvPicPr>
            <a:picLocks noChangeAspect="1"/>
          </p:cNvPicPr>
          <p:nvPr/>
        </p:nvPicPr>
        <p:blipFill rotWithShape="1">
          <a:blip r:embed="rId2">
            <a:extLst>
              <a:ext uri="{28A0092B-C50C-407E-A947-70E740481C1C}">
                <a14:useLocalDpi xmlns:a14="http://schemas.microsoft.com/office/drawing/2010/main" val="0"/>
              </a:ext>
            </a:extLst>
          </a:blip>
          <a:srcRect l="1100" t="2249" r="1565" b="619"/>
          <a:stretch/>
        </p:blipFill>
        <p:spPr>
          <a:xfrm>
            <a:off x="264914" y="1752600"/>
            <a:ext cx="4238908" cy="5032970"/>
          </a:xfrm>
          <a:prstGeom prst="rect">
            <a:avLst/>
          </a:prstGeom>
        </p:spPr>
      </p:pic>
      <p:pic>
        <p:nvPicPr>
          <p:cNvPr id="16" name="Picture 15">
            <a:extLst>
              <a:ext uri="{FF2B5EF4-FFF2-40B4-BE49-F238E27FC236}">
                <a16:creationId xmlns:a16="http://schemas.microsoft.com/office/drawing/2014/main" id="{657576AF-6790-B470-E72E-898478953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348" y="3648325"/>
            <a:ext cx="2684296" cy="2630067"/>
          </a:xfrm>
          <a:prstGeom prst="rect">
            <a:avLst/>
          </a:prstGeom>
        </p:spPr>
      </p:pic>
      <p:sp>
        <p:nvSpPr>
          <p:cNvPr id="17" name="TextBox 16">
            <a:extLst>
              <a:ext uri="{FF2B5EF4-FFF2-40B4-BE49-F238E27FC236}">
                <a16:creationId xmlns:a16="http://schemas.microsoft.com/office/drawing/2014/main" id="{9649009C-48B5-A2E6-D690-159C58D95D38}"/>
              </a:ext>
            </a:extLst>
          </p:cNvPr>
          <p:cNvSpPr txBox="1"/>
          <p:nvPr/>
        </p:nvSpPr>
        <p:spPr>
          <a:xfrm>
            <a:off x="4354995" y="6248400"/>
            <a:ext cx="4640176" cy="523220"/>
          </a:xfrm>
          <a:prstGeom prst="rect">
            <a:avLst/>
          </a:prstGeom>
          <a:noFill/>
        </p:spPr>
        <p:txBody>
          <a:bodyPr wrap="square">
            <a:spAutoFit/>
          </a:bodyPr>
          <a:lstStyle/>
          <a:p>
            <a:pPr algn="ctr"/>
            <a:r>
              <a:rPr lang="en-GB" sz="1400" dirty="0">
                <a:solidFill>
                  <a:srgbClr val="111111"/>
                </a:solidFill>
                <a:latin typeface="Times New Roman" panose="02020603050405020304" pitchFamily="18" charset="0"/>
                <a:cs typeface="Times New Roman" panose="02020603050405020304" pitchFamily="18" charset="0"/>
              </a:rPr>
              <a:t>I</a:t>
            </a:r>
            <a:r>
              <a:rPr lang="en-GB" sz="1400" dirty="0">
                <a:solidFill>
                  <a:srgbClr val="111111"/>
                </a:solidFill>
                <a:effectLst/>
                <a:latin typeface="Times New Roman" panose="02020603050405020304" pitchFamily="18" charset="0"/>
                <a:cs typeface="Times New Roman" panose="02020603050405020304" pitchFamily="18" charset="0"/>
              </a:rPr>
              <a:t>ntegrated luminosity delivered by the HERA collider during the HERA I (1992–2000) and HERA II (2003–2007) phases.</a:t>
            </a:r>
            <a:endParaRPr lang="en-GB"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4BC602E-D6EF-6332-DB23-893D636EBC43}"/>
              </a:ext>
            </a:extLst>
          </p:cNvPr>
          <p:cNvSpPr txBox="1"/>
          <p:nvPr/>
        </p:nvSpPr>
        <p:spPr>
          <a:xfrm>
            <a:off x="4640180" y="1903274"/>
            <a:ext cx="4354992" cy="1754326"/>
          </a:xfrm>
          <a:prstGeom prst="rect">
            <a:avLst/>
          </a:prstGeom>
          <a:noFill/>
        </p:spPr>
        <p:txBody>
          <a:bodyPr wrap="square">
            <a:spAutoFit/>
          </a:bodyPr>
          <a:lstStyle/>
          <a:p>
            <a:r>
              <a:rPr lang="ru-RU" b="1" dirty="0">
                <a:solidFill>
                  <a:schemeClr val="accent2"/>
                </a:solidFill>
                <a:latin typeface="Times New Roman" panose="02020603050405020304" pitchFamily="18" charset="0"/>
                <a:cs typeface="Times New Roman" panose="02020603050405020304" pitchFamily="18" charset="0"/>
              </a:rPr>
              <a:t>П</a:t>
            </a:r>
            <a:r>
              <a:rPr lang="en-RU" b="1" dirty="0">
                <a:solidFill>
                  <a:schemeClr val="accent2"/>
                </a:solidFill>
                <a:latin typeface="Times New Roman" panose="02020603050405020304" pitchFamily="18" charset="0"/>
                <a:cs typeface="Times New Roman" panose="02020603050405020304" pitchFamily="18" charset="0"/>
              </a:rPr>
              <a:t>роводились столкновения электронов или позитронов с протонами с энергией 314 ГэВ в системе центра масс. </a:t>
            </a:r>
          </a:p>
          <a:p>
            <a:r>
              <a:rPr lang="en-RU" b="1" dirty="0">
                <a:solidFill>
                  <a:srgbClr val="FF3300"/>
                </a:solidFill>
                <a:latin typeface="Times New Roman" panose="02020603050405020304" pitchFamily="18" charset="0"/>
                <a:cs typeface="Times New Roman" panose="02020603050405020304" pitchFamily="18" charset="0"/>
              </a:rPr>
              <a:t>Cтал первым и до сих пор остаётся единственным лептон-протонным коллайдером.</a:t>
            </a:r>
          </a:p>
        </p:txBody>
      </p:sp>
      <p:sp>
        <p:nvSpPr>
          <p:cNvPr id="21" name="TextBox 20">
            <a:extLst>
              <a:ext uri="{FF2B5EF4-FFF2-40B4-BE49-F238E27FC236}">
                <a16:creationId xmlns:a16="http://schemas.microsoft.com/office/drawing/2014/main" id="{6A1215BE-CCEF-9E57-C5EA-2869A9F74BBE}"/>
              </a:ext>
            </a:extLst>
          </p:cNvPr>
          <p:cNvSpPr txBox="1"/>
          <p:nvPr/>
        </p:nvSpPr>
        <p:spPr>
          <a:xfrm>
            <a:off x="264914" y="968514"/>
            <a:ext cx="8614171" cy="707886"/>
          </a:xfrm>
          <a:prstGeom prst="rect">
            <a:avLst/>
          </a:prstGeom>
          <a:noFill/>
        </p:spPr>
        <p:txBody>
          <a:bodyPr wrap="square">
            <a:spAutoFit/>
          </a:bodyPr>
          <a:lstStyle/>
          <a:p>
            <a:pPr algn="ctr"/>
            <a:r>
              <a:rPr lang="ru-RU" sz="2000" b="1" dirty="0">
                <a:solidFill>
                  <a:srgbClr val="7030A0"/>
                </a:solidFill>
                <a:latin typeface="Times New Roman" panose="02020603050405020304" pitchFamily="18" charset="0"/>
                <a:cs typeface="Times New Roman" panose="02020603050405020304" pitchFamily="18" charset="0"/>
              </a:rPr>
              <a:t>Исследования</a:t>
            </a:r>
            <a:r>
              <a:rPr lang="en-RU" sz="2000" b="1" dirty="0">
                <a:solidFill>
                  <a:srgbClr val="7030A0"/>
                </a:solidFill>
                <a:latin typeface="Times New Roman" panose="02020603050405020304" pitchFamily="18" charset="0"/>
                <a:cs typeface="Times New Roman" panose="02020603050405020304" pitchFamily="18" charset="0"/>
              </a:rPr>
              <a:t> структуры протонов и свойств кварков, </a:t>
            </a:r>
          </a:p>
          <a:p>
            <a:pPr algn="ctr"/>
            <a:r>
              <a:rPr lang="ru-RU" sz="2000" b="1" dirty="0">
                <a:solidFill>
                  <a:srgbClr val="7030A0"/>
                </a:solidFill>
                <a:latin typeface="Times New Roman" panose="02020603050405020304" pitchFamily="18" charset="0"/>
                <a:cs typeface="Times New Roman" panose="02020603050405020304" pitchFamily="18" charset="0"/>
              </a:rPr>
              <a:t>заложили</a:t>
            </a:r>
            <a:r>
              <a:rPr lang="en-RU" sz="2000" b="1" dirty="0">
                <a:solidFill>
                  <a:srgbClr val="7030A0"/>
                </a:solidFill>
                <a:latin typeface="Times New Roman" panose="02020603050405020304" pitchFamily="18" charset="0"/>
                <a:cs typeface="Times New Roman" panose="02020603050405020304" pitchFamily="18" charset="0"/>
              </a:rPr>
              <a:t> основу для </a:t>
            </a:r>
            <a:r>
              <a:rPr lang="ru-RU" sz="2000" b="1" dirty="0">
                <a:solidFill>
                  <a:srgbClr val="7030A0"/>
                </a:solidFill>
                <a:latin typeface="Times New Roman" panose="02020603050405020304" pitchFamily="18" charset="0"/>
                <a:cs typeface="Times New Roman" panose="02020603050405020304" pitchFamily="18" charset="0"/>
              </a:rPr>
              <a:t>экспериментов на БАК.</a:t>
            </a:r>
            <a:endParaRPr lang="en-RU"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645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GB" sz="3600" b="1" i="0" u="none" strike="noStrike" dirty="0">
                <a:solidFill>
                  <a:srgbClr val="FF0000"/>
                </a:solidFill>
                <a:effectLst/>
                <a:latin typeface="Times New Roman" panose="02020603050405020304" pitchFamily="18" charset="0"/>
                <a:cs typeface="Times New Roman" panose="02020603050405020304" pitchFamily="18" charset="0"/>
              </a:rPr>
              <a:t>RHIC - Relativistic Heavy Ion Collider</a:t>
            </a:r>
            <a:br>
              <a:rPr lang="ru-RU" sz="3600" b="1" i="0" u="none" strike="noStrike" dirty="0">
                <a:solidFill>
                  <a:srgbClr val="FF0000"/>
                </a:solidFill>
                <a:effectLst/>
                <a:latin typeface="Times New Roman" panose="02020603050405020304" pitchFamily="18" charset="0"/>
                <a:cs typeface="Times New Roman" panose="02020603050405020304" pitchFamily="18" charset="0"/>
              </a:rPr>
            </a:br>
            <a:r>
              <a:rPr lang="en-US" sz="3600" b="1" i="0" u="none" strike="noStrike" dirty="0">
                <a:solidFill>
                  <a:srgbClr val="FF0000"/>
                </a:solidFill>
                <a:effectLst/>
                <a:latin typeface="Times New Roman" panose="02020603050405020304" pitchFamily="18" charset="0"/>
                <a:cs typeface="Times New Roman" panose="02020603050405020304" pitchFamily="18" charset="0"/>
              </a:rPr>
              <a:t>(BNL, USA), 2000</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7E9C28C-5B11-4D9D-8CC9-F46C5BCE6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31" y="2587520"/>
            <a:ext cx="5129142" cy="2975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3D9EEF-9E0B-E204-EA9C-726D4692F991}"/>
              </a:ext>
            </a:extLst>
          </p:cNvPr>
          <p:cNvSpPr txBox="1"/>
          <p:nvPr/>
        </p:nvSpPr>
        <p:spPr>
          <a:xfrm>
            <a:off x="376990" y="5608090"/>
            <a:ext cx="8534399"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Два кольца</a:t>
            </a:r>
            <a:r>
              <a:rPr lang="ru-RU" b="1" kern="0" dirty="0">
                <a:solidFill>
                  <a:schemeClr val="accent2"/>
                </a:solidFill>
                <a:latin typeface="Times New Roman" panose="02020603050405020304" pitchFamily="18" charset="0"/>
                <a:ea typeface="Times New Roman" panose="02020603050405020304" pitchFamily="18" charset="0"/>
              </a:rPr>
              <a:t>, где </a:t>
            </a:r>
            <a:r>
              <a:rPr lang="ru-RU" b="1" kern="0" dirty="0">
                <a:solidFill>
                  <a:schemeClr val="accent2"/>
                </a:solidFill>
                <a:effectLst/>
                <a:latin typeface="Times New Roman" panose="02020603050405020304" pitchFamily="18" charset="0"/>
                <a:ea typeface="Times New Roman" panose="02020603050405020304" pitchFamily="18" charset="0"/>
              </a:rPr>
              <a:t>ускоряются тяжелые ионы и/или </a:t>
            </a:r>
            <a:r>
              <a:rPr lang="ru-RU" b="1" kern="0" dirty="0">
                <a:solidFill>
                  <a:srgbClr val="FF0000"/>
                </a:solidFill>
                <a:effectLst/>
                <a:latin typeface="Times New Roman" panose="02020603050405020304" pitchFamily="18" charset="0"/>
                <a:ea typeface="Times New Roman" panose="02020603050405020304" pitchFamily="18" charset="0"/>
              </a:rPr>
              <a:t>поляризованные протоны</a:t>
            </a:r>
            <a:r>
              <a:rPr lang="ru-RU" b="1" kern="0" dirty="0">
                <a:solidFill>
                  <a:schemeClr val="accent2"/>
                </a:solidFill>
                <a:effectLst/>
                <a:latin typeface="Times New Roman" panose="02020603050405020304" pitchFamily="18" charset="0"/>
                <a:ea typeface="Times New Roman" panose="02020603050405020304" pitchFamily="18" charset="0"/>
              </a:rPr>
              <a:t> </a:t>
            </a:r>
            <a:r>
              <a:rPr lang="en-US" b="1" kern="0" dirty="0">
                <a:solidFill>
                  <a:schemeClr val="accent2"/>
                </a:solidFill>
                <a:effectLst/>
                <a:latin typeface="Times New Roman" panose="02020603050405020304" pitchFamily="18" charset="0"/>
                <a:ea typeface="Times New Roman" panose="02020603050405020304" pitchFamily="18" charset="0"/>
              </a:rPr>
              <a:t>E ~ </a:t>
            </a:r>
            <a:r>
              <a:rPr kumimoji="0" lang="ru-RU" sz="1800" b="1" i="0" u="none" strike="noStrike" cap="none" normalizeH="0" baseline="0" dirty="0">
                <a:ln>
                  <a:noFill/>
                </a:ln>
                <a:solidFill>
                  <a:schemeClr val="accent2"/>
                </a:solidFill>
                <a:effectLst/>
                <a:latin typeface="Times New Roman" pitchFamily="18" charset="0"/>
              </a:rPr>
              <a:t>100 ГэВ/А</a:t>
            </a:r>
            <a:r>
              <a:rPr kumimoji="0" lang="ru-RU" sz="1800" b="1" i="0" u="none" strike="noStrike" kern="0" cap="none" normalizeH="0" baseline="0" dirty="0">
                <a:ln>
                  <a:noFill/>
                </a:ln>
                <a:solidFill>
                  <a:schemeClr val="accent2"/>
                </a:solidFill>
                <a:latin typeface="Times New Roman" panose="02020603050405020304" pitchFamily="18" charset="0"/>
              </a:rPr>
              <a:t> </a:t>
            </a:r>
            <a:r>
              <a:rPr lang="ru-RU" b="1" kern="0" dirty="0">
                <a:solidFill>
                  <a:schemeClr val="accent2"/>
                </a:solidFill>
                <a:latin typeface="Times New Roman" panose="02020603050405020304" pitchFamily="18" charset="0"/>
              </a:rPr>
              <a:t>для </a:t>
            </a:r>
            <a:r>
              <a:rPr lang="en-US" b="1" kern="0" dirty="0">
                <a:solidFill>
                  <a:schemeClr val="accent2"/>
                </a:solidFill>
                <a:latin typeface="Times New Roman" panose="02020603050405020304" pitchFamily="18" charset="0"/>
              </a:rPr>
              <a:t>Au </a:t>
            </a:r>
            <a:r>
              <a:rPr lang="ru-RU" b="1" kern="0" dirty="0">
                <a:solidFill>
                  <a:schemeClr val="accent2"/>
                </a:solidFill>
                <a:latin typeface="Times New Roman" panose="02020603050405020304" pitchFamily="18" charset="0"/>
              </a:rPr>
              <a:t>и </a:t>
            </a:r>
            <a:r>
              <a:rPr lang="en-US" b="1" kern="0" dirty="0">
                <a:solidFill>
                  <a:schemeClr val="accent2"/>
                </a:solidFill>
                <a:latin typeface="Times New Roman" panose="02020603050405020304" pitchFamily="18" charset="0"/>
              </a:rPr>
              <a:t>255 </a:t>
            </a:r>
            <a:r>
              <a:rPr lang="ru-RU" b="1" kern="0" dirty="0">
                <a:solidFill>
                  <a:schemeClr val="accent2"/>
                </a:solidFill>
                <a:latin typeface="Times New Roman" panose="02020603050405020304" pitchFamily="18" charset="0"/>
              </a:rPr>
              <a:t>ГэВ для </a:t>
            </a:r>
            <a:r>
              <a:rPr lang="en-US" b="1" kern="0" dirty="0">
                <a:solidFill>
                  <a:schemeClr val="accent2"/>
                </a:solidFill>
                <a:latin typeface="Times New Roman" panose="02020603050405020304" pitchFamily="18" charset="0"/>
              </a:rPr>
              <a:t>p</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6 точек пересечения</a:t>
            </a:r>
          </a:p>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1740 сверхпроводящих магнитов</a:t>
            </a:r>
            <a:endParaRPr lang="en-RU" b="1" dirty="0">
              <a:solidFill>
                <a:schemeClr val="accent2"/>
              </a:solidFill>
            </a:endParaRPr>
          </a:p>
        </p:txBody>
      </p:sp>
      <p:pic>
        <p:nvPicPr>
          <p:cNvPr id="4" name="Picture 3">
            <a:extLst>
              <a:ext uri="{FF2B5EF4-FFF2-40B4-BE49-F238E27FC236}">
                <a16:creationId xmlns:a16="http://schemas.microsoft.com/office/drawing/2014/main" id="{09B323B9-CA32-544E-5D06-93DB9238C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89" y="2587520"/>
            <a:ext cx="2830458" cy="2975080"/>
          </a:xfrm>
          <a:prstGeom prst="rect">
            <a:avLst/>
          </a:prstGeom>
        </p:spPr>
      </p:pic>
      <p:sp>
        <p:nvSpPr>
          <p:cNvPr id="6" name="TextBox 5">
            <a:extLst>
              <a:ext uri="{FF2B5EF4-FFF2-40B4-BE49-F238E27FC236}">
                <a16:creationId xmlns:a16="http://schemas.microsoft.com/office/drawing/2014/main" id="{8998AC57-3090-84FE-1875-4C8D30FA5CC7}"/>
              </a:ext>
            </a:extLst>
          </p:cNvPr>
          <p:cNvSpPr txBox="1"/>
          <p:nvPr/>
        </p:nvSpPr>
        <p:spPr>
          <a:xfrm>
            <a:off x="518332" y="1331495"/>
            <a:ext cx="8072216" cy="1200329"/>
          </a:xfrm>
          <a:prstGeom prst="rect">
            <a:avLst/>
          </a:prstGeom>
          <a:noFill/>
        </p:spPr>
        <p:txBody>
          <a:bodyPr wrap="square">
            <a:spAutoFit/>
          </a:bodyPr>
          <a:lstStyle/>
          <a:p>
            <a:pPr marL="285750" indent="-285750">
              <a:buFont typeface="Arial" panose="020B0604020202020204" pitchFamily="34" charset="0"/>
              <a:buChar char="•"/>
            </a:pPr>
            <a:r>
              <a:rPr lang="ru-RU" b="1" dirty="0">
                <a:solidFill>
                  <a:srgbClr val="32339A"/>
                </a:solidFill>
                <a:latin typeface="Times New Roman" panose="02020603050405020304" pitchFamily="18" charset="0"/>
                <a:cs typeface="Times New Roman" panose="02020603050405020304" pitchFamily="18" charset="0"/>
              </a:rPr>
              <a:t>Исследования </a:t>
            </a:r>
            <a:r>
              <a:rPr lang="ru-RU" b="1" dirty="0">
                <a:solidFill>
                  <a:srgbClr val="7030A0"/>
                </a:solidFill>
                <a:latin typeface="Times New Roman" panose="02020603050405020304" pitchFamily="18" charset="0"/>
                <a:cs typeface="Times New Roman" panose="02020603050405020304" pitchFamily="18" charset="0"/>
              </a:rPr>
              <a:t>«кварк-</a:t>
            </a:r>
            <a:r>
              <a:rPr lang="ru-RU" b="1" dirty="0" err="1">
                <a:solidFill>
                  <a:srgbClr val="7030A0"/>
                </a:solidFill>
                <a:latin typeface="Times New Roman" panose="02020603050405020304" pitchFamily="18" charset="0"/>
                <a:cs typeface="Times New Roman" panose="02020603050405020304" pitchFamily="18" charset="0"/>
              </a:rPr>
              <a:t>глюонной</a:t>
            </a:r>
            <a:r>
              <a:rPr lang="ru-RU" b="1" dirty="0">
                <a:solidFill>
                  <a:srgbClr val="7030A0"/>
                </a:solidFill>
                <a:latin typeface="Times New Roman" panose="02020603050405020304" pitchFamily="18" charset="0"/>
                <a:cs typeface="Times New Roman" panose="02020603050405020304" pitchFamily="18" charset="0"/>
              </a:rPr>
              <a:t> плазмы»</a:t>
            </a:r>
            <a:r>
              <a:rPr lang="ru-RU" b="1" dirty="0">
                <a:solidFill>
                  <a:srgbClr val="32339A"/>
                </a:solidFill>
                <a:latin typeface="Times New Roman" panose="02020603050405020304" pitchFamily="18" charset="0"/>
                <a:cs typeface="Times New Roman" panose="02020603050405020304" pitchFamily="18" charset="0"/>
              </a:rPr>
              <a:t> (ранняя Вселенная), её свойств и превращений в известные частицы</a:t>
            </a:r>
            <a:r>
              <a:rPr lang="en-US" b="1" dirty="0">
                <a:solidFill>
                  <a:srgbClr val="32339A"/>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ru-RU" b="1" dirty="0">
                <a:solidFill>
                  <a:srgbClr val="32339A"/>
                </a:solidFill>
                <a:latin typeface="Times New Roman" panose="02020603050405020304" pitchFamily="18" charset="0"/>
                <a:cs typeface="Times New Roman" panose="02020603050405020304" pitchFamily="18" charset="0"/>
              </a:rPr>
              <a:t>Столкновения с поляризованными протонами позволяют понять как кварки и </a:t>
            </a:r>
            <a:r>
              <a:rPr lang="ru-RU" b="1" dirty="0" err="1">
                <a:solidFill>
                  <a:srgbClr val="32339A"/>
                </a:solidFill>
                <a:latin typeface="Times New Roman" panose="02020603050405020304" pitchFamily="18" charset="0"/>
                <a:cs typeface="Times New Roman" panose="02020603050405020304" pitchFamily="18" charset="0"/>
              </a:rPr>
              <a:t>глюоны</a:t>
            </a:r>
            <a:r>
              <a:rPr lang="ru-RU" b="1" dirty="0">
                <a:solidFill>
                  <a:srgbClr val="32339A"/>
                </a:solidFill>
                <a:latin typeface="Times New Roman" panose="02020603050405020304" pitchFamily="18" charset="0"/>
                <a:cs typeface="Times New Roman" panose="02020603050405020304" pitchFamily="18" charset="0"/>
              </a:rPr>
              <a:t> влияют на </a:t>
            </a:r>
            <a:r>
              <a:rPr lang="ru-RU" b="1" dirty="0">
                <a:solidFill>
                  <a:srgbClr val="7030A0"/>
                </a:solidFill>
                <a:latin typeface="Times New Roman" panose="02020603050405020304" pitchFamily="18" charset="0"/>
                <a:cs typeface="Times New Roman" panose="02020603050405020304" pitchFamily="18" charset="0"/>
              </a:rPr>
              <a:t>спин протона</a:t>
            </a:r>
            <a:r>
              <a:rPr lang="ru-RU" b="1" dirty="0">
                <a:solidFill>
                  <a:srgbClr val="32339A"/>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8F76CABD-5C53-AB50-F072-3C24DAEC8B41}"/>
              </a:ext>
            </a:extLst>
          </p:cNvPr>
          <p:cNvSpPr>
            <a:spLocks noGrp="1"/>
          </p:cNvSpPr>
          <p:nvPr>
            <p:ph type="sldNum" sz="quarter" idx="12"/>
          </p:nvPr>
        </p:nvSpPr>
        <p:spPr/>
        <p:txBody>
          <a:bodyPr/>
          <a:lstStyle/>
          <a:p>
            <a:pPr>
              <a:defRPr/>
            </a:pPr>
            <a:fld id="{36401B17-660A-4BE4-90A4-08457BE41AF3}" type="slidenum">
              <a:rPr lang="ru-RU" altLang="ru-RU" smtClean="0"/>
              <a:pPr>
                <a:defRPr/>
              </a:pPr>
              <a:t>47</a:t>
            </a:fld>
            <a:endParaRPr lang="ru-RU" altLang="ru-RU"/>
          </a:p>
        </p:txBody>
      </p:sp>
    </p:spTree>
    <p:extLst>
      <p:ext uri="{BB962C8B-B14F-4D97-AF65-F5344CB8AC3E}">
        <p14:creationId xmlns:p14="http://schemas.microsoft.com/office/powerpoint/2010/main" val="1425800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857375"/>
          </a:xfrm>
        </p:spPr>
        <p:txBody>
          <a:bodyPr/>
          <a:lstStyle/>
          <a:p>
            <a:pPr>
              <a:defRPr/>
            </a:pPr>
            <a:br>
              <a:rPr lang="ru-RU" dirty="0"/>
            </a:br>
            <a:r>
              <a:rPr lang="en-US" sz="3600" b="1" dirty="0">
                <a:solidFill>
                  <a:srgbClr val="FF0000"/>
                </a:solidFill>
                <a:latin typeface="Times New Roman" pitchFamily="18" charset="0"/>
                <a:cs typeface="Times New Roman" pitchFamily="18" charset="0"/>
              </a:rPr>
              <a:t>CERN 1981</a:t>
            </a:r>
            <a:br>
              <a:rPr lang="en-US" sz="3600" b="1" dirty="0">
                <a:solidFill>
                  <a:srgbClr val="FF0000"/>
                </a:solidFill>
                <a:latin typeface="Times New Roman" pitchFamily="18" charset="0"/>
                <a:cs typeface="Times New Roman"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Conseil Européen pour la Recherche Nucléaire – </a:t>
            </a:r>
            <a:br>
              <a:rPr lang="en-RU" sz="1800" kern="0" dirty="0">
                <a:solidFill>
                  <a:srgbClr val="000000"/>
                </a:solidFill>
                <a:effectLst/>
                <a:latin typeface="Times New Roman" panose="02020603050405020304" pitchFamily="18" charset="0"/>
                <a:ea typeface="Times New Roman" panose="02020603050405020304"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Европейский совет по ядерным исследованиям</a:t>
            </a:r>
            <a:br>
              <a:rPr lang="ru-RU" sz="3600" b="1" dirty="0">
                <a:solidFill>
                  <a:srgbClr val="FF0000"/>
                </a:solidFill>
                <a:latin typeface="Times New Roman" pitchFamily="18" charset="0"/>
                <a:cs typeface="Times New Roman" pitchFamily="18" charset="0"/>
              </a:rPr>
            </a:br>
            <a:r>
              <a:rPr lang="ru-RU" sz="2000" b="1" dirty="0">
                <a:solidFill>
                  <a:schemeClr val="accent6"/>
                </a:solidFill>
                <a:latin typeface="Times New Roman" pitchFamily="18" charset="0"/>
                <a:cs typeface="Times New Roman" pitchFamily="18" charset="0"/>
              </a:rPr>
              <a:t>Схематическое изображение ускорительного комплекса ЦЕРН, на котором были открыты </a:t>
            </a:r>
            <a:r>
              <a:rPr lang="ru-RU" sz="2000" b="1" dirty="0">
                <a:solidFill>
                  <a:srgbClr val="FF0000"/>
                </a:solidFill>
                <a:latin typeface="Times New Roman" pitchFamily="18" charset="0"/>
                <a:cs typeface="Times New Roman" pitchFamily="18" charset="0"/>
              </a:rPr>
              <a:t>промежуточные бозоны</a:t>
            </a:r>
            <a:r>
              <a:rPr lang="ru-RU" sz="2000" b="1" dirty="0">
                <a:solidFill>
                  <a:schemeClr val="accent6"/>
                </a:solidFill>
                <a:latin typeface="Times New Roman" pitchFamily="18" charset="0"/>
                <a:cs typeface="Times New Roman" pitchFamily="18" charset="0"/>
              </a:rPr>
              <a:t>.</a:t>
            </a:r>
            <a:br>
              <a:rPr lang="en-US" b="1" dirty="0"/>
            </a:br>
            <a:endParaRPr lang="ru-RU" dirty="0"/>
          </a:p>
        </p:txBody>
      </p:sp>
      <p:sp>
        <p:nvSpPr>
          <p:cNvPr id="3" name="Содержимое 2"/>
          <p:cNvSpPr>
            <a:spLocks noGrp="1"/>
          </p:cNvSpPr>
          <p:nvPr>
            <p:ph idx="4294967295"/>
          </p:nvPr>
        </p:nvSpPr>
        <p:spPr>
          <a:xfrm>
            <a:off x="468312" y="3879850"/>
            <a:ext cx="8229600" cy="2930525"/>
          </a:xfrm>
        </p:spPr>
        <p:txBody>
          <a:bodyPr/>
          <a:lstStyle/>
          <a:p>
            <a:pPr>
              <a:defRPr/>
            </a:pPr>
            <a:r>
              <a:rPr lang="ru-RU" sz="2000" b="1" dirty="0">
                <a:solidFill>
                  <a:schemeClr val="accent6"/>
                </a:solidFill>
                <a:latin typeface="Times New Roman" pitchFamily="18" charset="0"/>
                <a:cs typeface="Times New Roman" pitchFamily="18" charset="0"/>
              </a:rPr>
              <a:t>SРS − основное кольцо протон-антипротонного </a:t>
            </a:r>
            <a:r>
              <a:rPr lang="ru-RU" sz="2000" b="1" dirty="0" err="1">
                <a:solidFill>
                  <a:schemeClr val="accent6"/>
                </a:solidFill>
                <a:latin typeface="Times New Roman" pitchFamily="18" charset="0"/>
                <a:cs typeface="Times New Roman" pitchFamily="18" charset="0"/>
              </a:rPr>
              <a:t>суперсинхротрона</a:t>
            </a:r>
            <a:r>
              <a:rPr lang="ru-RU" sz="2000" b="1" dirty="0">
                <a:solidFill>
                  <a:schemeClr val="accent6"/>
                </a:solidFill>
                <a:latin typeface="Times New Roman" pitchFamily="18" charset="0"/>
                <a:cs typeface="Times New Roman" pitchFamily="18" charset="0"/>
              </a:rPr>
              <a:t> на 270 ГэВ. </a:t>
            </a:r>
          </a:p>
          <a:p>
            <a:pPr>
              <a:defRPr/>
            </a:pPr>
            <a:r>
              <a:rPr lang="ru-RU" sz="2000" b="1" dirty="0">
                <a:solidFill>
                  <a:schemeClr val="accent6"/>
                </a:solidFill>
                <a:latin typeface="Times New Roman" pitchFamily="18" charset="0"/>
                <a:cs typeface="Times New Roman" pitchFamily="18" charset="0"/>
              </a:rPr>
              <a:t>PS − протон-антипротонный синхротрон на 26 ГэВ. </a:t>
            </a:r>
          </a:p>
          <a:p>
            <a:pPr>
              <a:buFontTx/>
              <a:buNone/>
              <a:defRPr/>
            </a:pPr>
            <a:r>
              <a:rPr lang="ru-RU" sz="2000" b="1" dirty="0">
                <a:solidFill>
                  <a:schemeClr val="accent6"/>
                </a:solidFill>
                <a:latin typeface="Times New Roman" pitchFamily="18" charset="0"/>
                <a:cs typeface="Times New Roman" pitchFamily="18" charset="0"/>
              </a:rPr>
              <a:t>1 − источник ионов. </a:t>
            </a:r>
          </a:p>
          <a:p>
            <a:pPr>
              <a:buFontTx/>
              <a:buNone/>
              <a:defRPr/>
            </a:pPr>
            <a:r>
              <a:rPr lang="ru-RU" sz="2000" b="1" dirty="0">
                <a:solidFill>
                  <a:schemeClr val="accent6"/>
                </a:solidFill>
                <a:latin typeface="Times New Roman" pitchFamily="18" charset="0"/>
                <a:cs typeface="Times New Roman" pitchFamily="18" charset="0"/>
              </a:rPr>
              <a:t>2 − линейный ускоритель протонов, 50 МэВ. </a:t>
            </a:r>
          </a:p>
          <a:p>
            <a:pPr>
              <a:buFontTx/>
              <a:buNone/>
              <a:defRPr/>
            </a:pPr>
            <a:r>
              <a:rPr lang="ru-RU" sz="2000" b="1" dirty="0">
                <a:solidFill>
                  <a:schemeClr val="accent6"/>
                </a:solidFill>
                <a:latin typeface="Times New Roman" pitchFamily="18" charset="0"/>
                <a:cs typeface="Times New Roman" pitchFamily="18" charset="0"/>
              </a:rPr>
              <a:t>3 − предварительный синхротрон (бустер), 800 МэВ, </a:t>
            </a:r>
          </a:p>
          <a:p>
            <a:pPr>
              <a:buFontTx/>
              <a:buNone/>
              <a:defRPr/>
            </a:pPr>
            <a:r>
              <a:rPr lang="ru-RU" sz="2000" b="1" dirty="0">
                <a:solidFill>
                  <a:schemeClr val="accent6"/>
                </a:solidFill>
                <a:latin typeface="Times New Roman" pitchFamily="18" charset="0"/>
                <a:cs typeface="Times New Roman" pitchFamily="18" charset="0"/>
              </a:rPr>
              <a:t>4 − мишень для образования антипротонов. </a:t>
            </a:r>
          </a:p>
          <a:p>
            <a:pPr>
              <a:buFontTx/>
              <a:buNone/>
              <a:defRPr/>
            </a:pPr>
            <a:r>
              <a:rPr lang="ru-RU" sz="2000" b="1" dirty="0">
                <a:solidFill>
                  <a:schemeClr val="accent6"/>
                </a:solidFill>
                <a:latin typeface="Times New Roman" pitchFamily="18" charset="0"/>
                <a:cs typeface="Times New Roman" pitchFamily="18" charset="0"/>
              </a:rPr>
              <a:t>5 − накопитель антипротонов, 3.5 ГэВ </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45720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B910F19-7CE3-613F-13A6-57F9D022AFDB}"/>
              </a:ext>
            </a:extLst>
          </p:cNvPr>
          <p:cNvSpPr>
            <a:spLocks noGrp="1"/>
          </p:cNvSpPr>
          <p:nvPr>
            <p:ph type="sldNum" sz="quarter" idx="12"/>
          </p:nvPr>
        </p:nvSpPr>
        <p:spPr/>
        <p:txBody>
          <a:bodyPr/>
          <a:lstStyle/>
          <a:p>
            <a:pPr>
              <a:defRPr/>
            </a:pPr>
            <a:fld id="{71603819-CA71-4A55-B133-5B8C7A243619}" type="slidenum">
              <a:rPr lang="ru-RU" altLang="ru-RU" smtClean="0"/>
              <a:pPr>
                <a:defRPr/>
              </a:pPr>
              <a:t>48</a:t>
            </a:fld>
            <a:endParaRPr lang="ru-RU" altLang="ru-RU"/>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095375"/>
          </a:xfrm>
        </p:spPr>
        <p:txBody>
          <a:bodyPr/>
          <a:lstStyle/>
          <a:p>
            <a:pPr>
              <a:defRPr/>
            </a:pPr>
            <a:r>
              <a:rPr lang="en-US" sz="3600" b="1" dirty="0">
                <a:solidFill>
                  <a:srgbClr val="FF0000"/>
                </a:solidFill>
                <a:latin typeface="Times New Roman" pitchFamily="18" charset="0"/>
                <a:cs typeface="Times New Roman" pitchFamily="18" charset="0"/>
              </a:rPr>
              <a:t>SPS - The Super Proton Synchrotron,</a:t>
            </a:r>
            <a:br>
              <a:rPr lang="en-US" sz="3600" b="1" dirty="0">
                <a:solidFill>
                  <a:srgbClr val="FF0000"/>
                </a:solidFill>
                <a:latin typeface="Times New Roman" pitchFamily="18" charset="0"/>
                <a:cs typeface="Times New Roman" pitchFamily="18" charset="0"/>
              </a:rPr>
            </a:br>
            <a:r>
              <a:rPr lang="en-US" sz="3600" b="1" dirty="0">
                <a:solidFill>
                  <a:srgbClr val="FF0000"/>
                </a:solidFill>
                <a:latin typeface="Times New Roman" pitchFamily="18" charset="0"/>
                <a:cs typeface="Times New Roman" pitchFamily="18" charset="0"/>
              </a:rPr>
              <a:t>270 GeV, 1976</a:t>
            </a:r>
            <a:endParaRPr lang="ru-RU" sz="3600" dirty="0"/>
          </a:p>
        </p:txBody>
      </p:sp>
      <p:sp>
        <p:nvSpPr>
          <p:cNvPr id="5" name="TextBox 4">
            <a:extLst>
              <a:ext uri="{FF2B5EF4-FFF2-40B4-BE49-F238E27FC236}">
                <a16:creationId xmlns:a16="http://schemas.microsoft.com/office/drawing/2014/main" id="{4AFB0EC1-951F-CEBE-6770-B63D7A2AC066}"/>
              </a:ext>
            </a:extLst>
          </p:cNvPr>
          <p:cNvSpPr txBox="1"/>
          <p:nvPr/>
        </p:nvSpPr>
        <p:spPr>
          <a:xfrm>
            <a:off x="4343400" y="1143000"/>
            <a:ext cx="4572000" cy="5509200"/>
          </a:xfrm>
          <a:prstGeom prst="rect">
            <a:avLst/>
          </a:prstGeom>
          <a:noFill/>
        </p:spPr>
        <p:txBody>
          <a:bodyPr wrap="square">
            <a:spAutoFit/>
          </a:bodyPr>
          <a:lstStyle/>
          <a:p>
            <a:r>
              <a:rPr lang="en-RU" sz="2200" b="1" dirty="0">
                <a:solidFill>
                  <a:schemeClr val="accent2"/>
                </a:solidFill>
                <a:latin typeface="Times New Roman" panose="02020603050405020304" pitchFamily="18" charset="0"/>
                <a:cs typeface="Times New Roman" panose="02020603050405020304" pitchFamily="18" charset="0"/>
              </a:rPr>
              <a:t>1983</a:t>
            </a:r>
            <a:r>
              <a:rPr lang="ru-RU" sz="2200" b="1" dirty="0">
                <a:solidFill>
                  <a:schemeClr val="accent2"/>
                </a:solidFill>
                <a:latin typeface="Times New Roman" panose="02020603050405020304" pitchFamily="18" charset="0"/>
                <a:cs typeface="Times New Roman" panose="02020603050405020304" pitchFamily="18" charset="0"/>
              </a:rPr>
              <a:t> г.</a:t>
            </a:r>
            <a:r>
              <a:rPr lang="en-RU" sz="2200" b="1" dirty="0">
                <a:solidFill>
                  <a:schemeClr val="accent2"/>
                </a:solidFill>
                <a:latin typeface="Times New Roman" panose="02020603050405020304" pitchFamily="18" charset="0"/>
                <a:cs typeface="Times New Roman" panose="02020603050405020304" pitchFamily="18" charset="0"/>
              </a:rPr>
              <a:t> открытие </a:t>
            </a:r>
            <a:r>
              <a:rPr lang="en-RU" sz="2200" b="1" dirty="0">
                <a:solidFill>
                  <a:srgbClr val="7030A0"/>
                </a:solidFill>
                <a:latin typeface="Times New Roman" panose="02020603050405020304" pitchFamily="18" charset="0"/>
                <a:cs typeface="Times New Roman" panose="02020603050405020304" pitchFamily="18" charset="0"/>
              </a:rPr>
              <a:t>W± и Z бозонов</a:t>
            </a:r>
            <a:r>
              <a:rPr lang="en-RU" sz="2200" b="1" dirty="0">
                <a:solidFill>
                  <a:schemeClr val="accent2"/>
                </a:solidFill>
                <a:latin typeface="Times New Roman" panose="02020603050405020304" pitchFamily="18" charset="0"/>
                <a:cs typeface="Times New Roman" panose="02020603050405020304" pitchFamily="18" charset="0"/>
              </a:rPr>
              <a:t>. С точки зрения фундаментальной физики это событие имело исключительно важное значение, поскольку W± и Z бозоны  являются переносчиками слабого взаимодействия.</a:t>
            </a:r>
          </a:p>
          <a:p>
            <a:endParaRPr lang="en-RU" sz="2200" b="1" dirty="0">
              <a:solidFill>
                <a:schemeClr val="accent2"/>
              </a:solidFill>
              <a:latin typeface="Times New Roman" panose="02020603050405020304" pitchFamily="18" charset="0"/>
              <a:cs typeface="Times New Roman" panose="02020603050405020304" pitchFamily="18" charset="0"/>
            </a:endParaRPr>
          </a:p>
          <a:p>
            <a:r>
              <a:rPr lang="en-RU" sz="2200" b="1" dirty="0">
                <a:solidFill>
                  <a:schemeClr val="accent2"/>
                </a:solidFill>
                <a:latin typeface="Times New Roman" panose="02020603050405020304" pitchFamily="18" charset="0"/>
                <a:cs typeface="Times New Roman" panose="02020603050405020304" pitchFamily="18" charset="0"/>
              </a:rPr>
              <a:t>1984 г. К. Руббиа и С. Ван дер Меер разработчики суперсинхротрона SPS, удостоены Нобелевской премии “за определяющий вклад в проект, осуществление которого привело к открытию частиц, переносящих слабое взаимодействие”.</a:t>
            </a:r>
          </a:p>
        </p:txBody>
      </p:sp>
      <p:pic>
        <p:nvPicPr>
          <p:cNvPr id="6146" name="Picture 2">
            <a:extLst>
              <a:ext uri="{FF2B5EF4-FFF2-40B4-BE49-F238E27FC236}">
                <a16:creationId xmlns:a16="http://schemas.microsoft.com/office/drawing/2014/main" id="{4519C586-4BA6-C032-0F16-23D116BE6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4195089" cy="279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F2E1760-6B11-F593-BFF5-E7C243AEE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0213"/>
            <a:ext cx="4377846" cy="2943987"/>
          </a:xfrm>
          <a:prstGeom prst="rect">
            <a:avLst/>
          </a:prstGeom>
        </p:spPr>
      </p:pic>
      <p:sp>
        <p:nvSpPr>
          <p:cNvPr id="3" name="Slide Number Placeholder 2">
            <a:extLst>
              <a:ext uri="{FF2B5EF4-FFF2-40B4-BE49-F238E27FC236}">
                <a16:creationId xmlns:a16="http://schemas.microsoft.com/office/drawing/2014/main" id="{70DC1627-0CAB-4A56-68EB-268D6A2C40AE}"/>
              </a:ext>
            </a:extLst>
          </p:cNvPr>
          <p:cNvSpPr>
            <a:spLocks noGrp="1"/>
          </p:cNvSpPr>
          <p:nvPr>
            <p:ph type="sldNum" sz="quarter" idx="12"/>
          </p:nvPr>
        </p:nvSpPr>
        <p:spPr/>
        <p:txBody>
          <a:bodyPr/>
          <a:lstStyle/>
          <a:p>
            <a:pPr>
              <a:defRPr/>
            </a:pPr>
            <a:fld id="{71603819-CA71-4A55-B133-5B8C7A243619}" type="slidenum">
              <a:rPr lang="ru-RU" altLang="ru-RU" smtClean="0"/>
              <a:pPr>
                <a:defRPr/>
              </a:pPr>
              <a:t>49</a:t>
            </a:fld>
            <a:endParaRPr lang="ru-RU" altLang="ru-RU"/>
          </a:p>
        </p:txBody>
      </p:sp>
    </p:spTree>
    <p:extLst>
      <p:ext uri="{BB962C8B-B14F-4D97-AF65-F5344CB8AC3E}">
        <p14:creationId xmlns:p14="http://schemas.microsoft.com/office/powerpoint/2010/main" val="220484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AA1E882-6E08-754A-43AD-636B4E165F4D}"/>
              </a:ext>
            </a:extLst>
          </p:cNvPr>
          <p:cNvSpPr txBox="1">
            <a:spLocks noChangeArrowheads="1"/>
          </p:cNvSpPr>
          <p:nvPr/>
        </p:nvSpPr>
        <p:spPr bwMode="auto">
          <a:xfrm>
            <a:off x="457200" y="4536625"/>
            <a:ext cx="80391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Энергия ускоренных протонов – 659 МэВ</a:t>
            </a:r>
          </a:p>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Частота циклов ускорения (модуляции) – 250 Гц</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"быстрого" вывода (длительность импульса 30 µс) - (2-2,5)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"медленного" вывода (растянутый во времени пучок в течение 85% длительности периода модуляции (~ 4мс)) - (1,6-2,0)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Выведенный протонный пучок имеет микроструктуру - сгустки частиц длительностью около 10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 следуют с интервалом около 70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a:t>
            </a:r>
          </a:p>
        </p:txBody>
      </p:sp>
      <p:pic>
        <p:nvPicPr>
          <p:cNvPr id="1028" name="Picture 4" descr="фото В.Гаевского">
            <a:extLst>
              <a:ext uri="{FF2B5EF4-FFF2-40B4-BE49-F238E27FC236}">
                <a16:creationId xmlns:a16="http://schemas.microsoft.com/office/drawing/2014/main" id="{341A571F-77C9-BB66-D3BC-3FA9785ADB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77"/>
          <a:stretch/>
        </p:blipFill>
        <p:spPr bwMode="auto">
          <a:xfrm>
            <a:off x="609600" y="877746"/>
            <a:ext cx="5127171" cy="35590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173556B0-3E4F-8D60-0F7C-160B53E7CED7}"/>
              </a:ext>
            </a:extLst>
          </p:cNvPr>
          <p:cNvSpPr>
            <a:spLocks noGrp="1" noChangeArrowheads="1"/>
          </p:cNvSpPr>
          <p:nvPr>
            <p:ph type="title"/>
          </p:nvPr>
        </p:nvSpPr>
        <p:spPr>
          <a:xfrm>
            <a:off x="457200" y="0"/>
            <a:ext cx="8229600" cy="990600"/>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p>
        </p:txBody>
      </p:sp>
      <p:sp>
        <p:nvSpPr>
          <p:cNvPr id="2" name="Slide Number Placeholder 1">
            <a:extLst>
              <a:ext uri="{FF2B5EF4-FFF2-40B4-BE49-F238E27FC236}">
                <a16:creationId xmlns:a16="http://schemas.microsoft.com/office/drawing/2014/main" id="{993DC23C-50DD-22E5-8776-9F5AAE28F879}"/>
              </a:ext>
            </a:extLst>
          </p:cNvPr>
          <p:cNvSpPr>
            <a:spLocks noGrp="1"/>
          </p:cNvSpPr>
          <p:nvPr>
            <p:ph type="sldNum" sz="quarter" idx="12"/>
          </p:nvPr>
        </p:nvSpPr>
        <p:spPr/>
        <p:txBody>
          <a:bodyPr/>
          <a:lstStyle/>
          <a:p>
            <a:pPr>
              <a:defRPr/>
            </a:pPr>
            <a:fld id="{D7CB4128-4830-4FC5-B4CF-1286CE3A61F3}"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675B2532-5A54-1984-C7AB-0D6290762786}"/>
              </a:ext>
            </a:extLst>
          </p:cNvPr>
          <p:cNvSpPr txBox="1"/>
          <p:nvPr/>
        </p:nvSpPr>
        <p:spPr>
          <a:xfrm>
            <a:off x="5889171" y="1112720"/>
            <a:ext cx="3102429" cy="2800767"/>
          </a:xfrm>
          <a:prstGeom prst="rect">
            <a:avLst/>
          </a:prstGeom>
          <a:noFill/>
        </p:spPr>
        <p:txBody>
          <a:bodyPr wrap="square">
            <a:spAutoFit/>
          </a:bodyPr>
          <a:lstStyle/>
          <a:p>
            <a:pPr algn="ctr"/>
            <a:r>
              <a:rPr lang="ru-RU" altLang="ru-RU" sz="2200" b="1" kern="0" dirty="0">
                <a:solidFill>
                  <a:schemeClr val="tx2"/>
                </a:solidFill>
                <a:latin typeface="Times New Roman" panose="02020603050405020304" pitchFamily="18" charset="0"/>
                <a:cs typeface="Times New Roman" panose="02020603050405020304" pitchFamily="18" charset="0"/>
              </a:rPr>
              <a:t>Реконструирован в 79-84  </a:t>
            </a:r>
            <a:r>
              <a:rPr lang="ru-RU" altLang="ru-RU" sz="2200" b="1" kern="0" dirty="0" err="1">
                <a:solidFill>
                  <a:schemeClr val="tx2"/>
                </a:solidFill>
                <a:latin typeface="Times New Roman" panose="02020603050405020304" pitchFamily="18" charset="0"/>
                <a:cs typeface="Times New Roman" panose="02020603050405020304" pitchFamily="18" charset="0"/>
              </a:rPr>
              <a:t>гг</a:t>
            </a:r>
            <a:r>
              <a:rPr lang="ru-RU" altLang="ru-RU" sz="2200" b="1" kern="0" dirty="0">
                <a:solidFill>
                  <a:schemeClr val="tx2"/>
                </a:solidFill>
                <a:latin typeface="Times New Roman" panose="02020603050405020304" pitchFamily="18" charset="0"/>
                <a:cs typeface="Times New Roman" panose="02020603050405020304" pitchFamily="18" charset="0"/>
              </a:rPr>
              <a:t> - добавлена пространственная вариация магнитного поля, что позволило увеличить интенсивность пучка протонов в 20-25 раз.</a:t>
            </a:r>
            <a:endParaRPr lang="en-RU" sz="2200" dirty="0">
              <a:solidFill>
                <a:schemeClr val="tx2"/>
              </a:solidFill>
            </a:endParaRPr>
          </a:p>
        </p:txBody>
      </p:sp>
    </p:spTree>
    <p:extLst>
      <p:ext uri="{BB962C8B-B14F-4D97-AF65-F5344CB8AC3E}">
        <p14:creationId xmlns:p14="http://schemas.microsoft.com/office/powerpoint/2010/main" val="2982643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body" idx="1"/>
          </p:nvPr>
        </p:nvSpPr>
        <p:spPr>
          <a:xfrm>
            <a:off x="304800" y="5181600"/>
            <a:ext cx="8229600" cy="1676400"/>
          </a:xfrm>
        </p:spPr>
        <p:txBody>
          <a:bodyPr/>
          <a:lstStyle/>
          <a:p>
            <a:r>
              <a:rPr lang="ru-RU" altLang="ru-RU" sz="2000" b="1">
                <a:solidFill>
                  <a:srgbClr val="2D2D8A"/>
                </a:solidFill>
                <a:latin typeface="Times New Roman" panose="02020603050405020304" pitchFamily="18" charset="0"/>
              </a:rPr>
              <a:t>протоны 450 ГэВ </a:t>
            </a:r>
            <a:r>
              <a:rPr lang="ru-RU" altLang="ru-RU" sz="2000" b="1">
                <a:solidFill>
                  <a:srgbClr val="2D2D8A"/>
                </a:solidFill>
                <a:latin typeface="Times New Roman" panose="02020603050405020304" pitchFamily="18" charset="0"/>
                <a:cs typeface="Times New Roman" panose="02020603050405020304" pitchFamily="18" charset="0"/>
              </a:rPr>
              <a:t>→ 7 ТэВ; </a:t>
            </a:r>
            <a:r>
              <a:rPr lang="el-GR" altLang="ru-RU" sz="2000" b="1">
                <a:solidFill>
                  <a:srgbClr val="2D2D8A"/>
                </a:solidFill>
                <a:latin typeface="Times New Roman" panose="02020603050405020304" pitchFamily="18" charset="0"/>
                <a:cs typeface="Times New Roman" panose="02020603050405020304" pitchFamily="18" charset="0"/>
              </a:rPr>
              <a:t>γ</a:t>
            </a:r>
            <a:r>
              <a:rPr lang="ru-RU" altLang="ru-RU" sz="2000" b="1">
                <a:solidFill>
                  <a:srgbClr val="2D2D8A"/>
                </a:solidFill>
                <a:latin typeface="Times New Roman" panose="02020603050405020304" pitchFamily="18" charset="0"/>
                <a:cs typeface="Times New Roman" panose="02020603050405020304" pitchFamily="18" charset="0"/>
              </a:rPr>
              <a:t> = 7500; магнитное поле 0.54 → 8.3 Т;</a:t>
            </a:r>
          </a:p>
          <a:p>
            <a:r>
              <a:rPr lang="en-US" altLang="ru-RU" sz="2000" b="1">
                <a:solidFill>
                  <a:srgbClr val="2D2D8A"/>
                </a:solidFill>
                <a:latin typeface="Times New Roman" panose="02020603050405020304" pitchFamily="18" charset="0"/>
              </a:rPr>
              <a:t>L</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26659 </a:t>
            </a:r>
            <a:r>
              <a:rPr lang="ru-RU" altLang="ru-RU" sz="2000" b="1">
                <a:solidFill>
                  <a:srgbClr val="2D2D8A"/>
                </a:solidFill>
                <a:latin typeface="Times New Roman" panose="02020603050405020304" pitchFamily="18" charset="0"/>
              </a:rPr>
              <a:t>м, Е</a:t>
            </a:r>
            <a:r>
              <a:rPr lang="ru-RU" altLang="ru-RU" sz="2000" b="1" baseline="-25000">
                <a:solidFill>
                  <a:srgbClr val="2D2D8A"/>
                </a:solidFill>
                <a:latin typeface="Times New Roman" panose="02020603050405020304" pitchFamily="18" charset="0"/>
              </a:rPr>
              <a:t>р</a:t>
            </a:r>
            <a:r>
              <a:rPr lang="ru-RU" altLang="ru-RU" sz="2000" b="1">
                <a:solidFill>
                  <a:srgbClr val="2D2D8A"/>
                </a:solidFill>
                <a:latin typeface="Times New Roman" panose="02020603050405020304" pitchFamily="18" charset="0"/>
              </a:rPr>
              <a:t> = 7 ТэВ, Е</a:t>
            </a:r>
            <a:r>
              <a:rPr lang="en-US" altLang="ru-RU" sz="2000" b="1" baseline="-25000">
                <a:solidFill>
                  <a:srgbClr val="2D2D8A"/>
                </a:solidFill>
                <a:latin typeface="Times New Roman" panose="02020603050405020304" pitchFamily="18" charset="0"/>
              </a:rPr>
              <a:t>Pb</a:t>
            </a:r>
            <a:r>
              <a:rPr lang="en-US" altLang="ru-RU" sz="2000" b="1">
                <a:solidFill>
                  <a:srgbClr val="2D2D8A"/>
                </a:solidFill>
                <a:latin typeface="Times New Roman" panose="02020603050405020304" pitchFamily="18" charset="0"/>
              </a:rPr>
              <a:t>=560 </a:t>
            </a:r>
            <a:r>
              <a:rPr lang="ru-RU" altLang="ru-RU" sz="2000" b="1">
                <a:solidFill>
                  <a:srgbClr val="2D2D8A"/>
                </a:solidFill>
                <a:latin typeface="Times New Roman" panose="02020603050405020304" pitchFamily="18" charset="0"/>
              </a:rPr>
              <a:t>ТэВ;</a:t>
            </a:r>
          </a:p>
          <a:p>
            <a:r>
              <a:rPr lang="ru-RU" altLang="ru-RU" sz="2000" b="1">
                <a:solidFill>
                  <a:srgbClr val="2D2D8A"/>
                </a:solidFill>
                <a:latin typeface="Times New Roman" panose="02020603050405020304" pitchFamily="18" charset="0"/>
              </a:rPr>
              <a:t>1232 дипольных + 392 квадрупольных магнитов; 96 т жидкого Не;</a:t>
            </a:r>
          </a:p>
          <a:p>
            <a:r>
              <a:rPr lang="ru-RU" altLang="ru-RU" sz="2000" b="1">
                <a:solidFill>
                  <a:srgbClr val="2D2D8A"/>
                </a:solidFill>
                <a:latin typeface="Times New Roman" panose="02020603050405020304" pitchFamily="18" charset="0"/>
              </a:rPr>
              <a:t>Энергия запасённая в ускорителе – 10 </a:t>
            </a:r>
            <a:r>
              <a:rPr lang="en-US" altLang="ru-RU" sz="2000" b="1">
                <a:solidFill>
                  <a:srgbClr val="2D2D8A"/>
                </a:solidFill>
                <a:latin typeface="Times New Roman" panose="02020603050405020304" pitchFamily="18" charset="0"/>
              </a:rPr>
              <a:t>GJ = 2000 kg TNT !</a:t>
            </a:r>
            <a:endParaRPr lang="ru-RU" altLang="ru-RU" sz="2000" b="1">
              <a:solidFill>
                <a:srgbClr val="2D2D8A"/>
              </a:solidFill>
              <a:latin typeface="Times New Roman" panose="02020603050405020304" pitchFamily="18" charset="0"/>
            </a:endParaRPr>
          </a:p>
        </p:txBody>
      </p:sp>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CERN </a:t>
            </a:r>
            <a:r>
              <a:rPr lang="ru-RU" sz="3600" b="1" kern="0" dirty="0">
                <a:solidFill>
                  <a:srgbClr val="FF0000"/>
                </a:solidFill>
                <a:latin typeface="Times New Roman" pitchFamily="18" charset="0"/>
                <a:cs typeface="Times New Roman" pitchFamily="18" charset="0"/>
              </a:rPr>
              <a:t>2022</a:t>
            </a:r>
            <a:endParaRPr lang="ru-RU" kern="0" dirty="0"/>
          </a:p>
        </p:txBody>
      </p:sp>
      <p:pic>
        <p:nvPicPr>
          <p:cNvPr id="1026" name="Picture 2">
            <a:extLst>
              <a:ext uri="{FF2B5EF4-FFF2-40B4-BE49-F238E27FC236}">
                <a16:creationId xmlns:a16="http://schemas.microsoft.com/office/drawing/2014/main" id="{33E85FAE-4BD5-E3F6-8CCE-1F8469B65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0" y="852763"/>
            <a:ext cx="5406251" cy="4401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C1F453BB-09D2-E921-2084-AD2308EE03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27" b="6395"/>
          <a:stretch/>
        </p:blipFill>
        <p:spPr bwMode="auto">
          <a:xfrm>
            <a:off x="5410200" y="852763"/>
            <a:ext cx="3657602" cy="211115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LHC does a dry run | symmetry magazine">
            <a:extLst>
              <a:ext uri="{FF2B5EF4-FFF2-40B4-BE49-F238E27FC236}">
                <a16:creationId xmlns:a16="http://schemas.microsoft.com/office/drawing/2014/main" id="{CC995FBB-88DC-64F3-5BF2-3F767DC63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069054"/>
            <a:ext cx="3657602" cy="20574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4DCAC4-6EBD-0FE1-7907-9FCC958EB348}"/>
              </a:ext>
            </a:extLst>
          </p:cNvPr>
          <p:cNvSpPr>
            <a:spLocks noGrp="1"/>
          </p:cNvSpPr>
          <p:nvPr>
            <p:ph type="sldNum" sz="quarter" idx="12"/>
          </p:nvPr>
        </p:nvSpPr>
        <p:spPr/>
        <p:txBody>
          <a:bodyPr/>
          <a:lstStyle/>
          <a:p>
            <a:pPr>
              <a:defRPr/>
            </a:pPr>
            <a:fld id="{D7CB4128-4830-4FC5-B4CF-1286CE3A61F3}" type="slidenum">
              <a:rPr lang="ru-RU" altLang="ru-RU" smtClean="0"/>
              <a:pPr>
                <a:defRPr/>
              </a:pPr>
              <a:t>50</a:t>
            </a:fld>
            <a:endParaRPr lang="ru-RU" altLang="ru-RU"/>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1238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a:t>
            </a:r>
          </a:p>
          <a:p>
            <a:pPr>
              <a:defRPr/>
            </a:pPr>
            <a:r>
              <a:rPr lang="en-US" sz="3200" b="1" kern="0" dirty="0">
                <a:solidFill>
                  <a:srgbClr val="FF0000"/>
                </a:solidFill>
                <a:latin typeface="Times New Roman" pitchFamily="18" charset="0"/>
                <a:cs typeface="Times New Roman" pitchFamily="18" charset="0"/>
              </a:rPr>
              <a:t>7 </a:t>
            </a:r>
            <a:r>
              <a:rPr lang="en-US" sz="3200" b="1" kern="0" dirty="0" err="1">
                <a:solidFill>
                  <a:srgbClr val="FF0000"/>
                </a:solidFill>
                <a:latin typeface="Times New Roman" pitchFamily="18" charset="0"/>
                <a:cs typeface="Times New Roman" pitchFamily="18" charset="0"/>
              </a:rPr>
              <a:t>TeV</a:t>
            </a:r>
            <a:r>
              <a:rPr lang="en-US" sz="3200" b="1" kern="0" dirty="0">
                <a:solidFill>
                  <a:srgbClr val="FF0000"/>
                </a:solidFill>
                <a:latin typeface="Times New Roman" pitchFamily="18" charset="0"/>
                <a:cs typeface="Times New Roman" pitchFamily="18" charset="0"/>
              </a:rPr>
              <a:t>, 2010</a:t>
            </a:r>
            <a:endParaRPr lang="ru-RU" sz="3200" kern="0" dirty="0"/>
          </a:p>
        </p:txBody>
      </p:sp>
      <p:sp>
        <p:nvSpPr>
          <p:cNvPr id="3" name="Slide Number Placeholder 2">
            <a:extLst>
              <a:ext uri="{FF2B5EF4-FFF2-40B4-BE49-F238E27FC236}">
                <a16:creationId xmlns:a16="http://schemas.microsoft.com/office/drawing/2014/main" id="{640F1988-F037-F810-4B58-EF8FD5F97D51}"/>
              </a:ext>
            </a:extLst>
          </p:cNvPr>
          <p:cNvSpPr>
            <a:spLocks noGrp="1"/>
          </p:cNvSpPr>
          <p:nvPr>
            <p:ph type="sldNum" sz="quarter" idx="12"/>
          </p:nvPr>
        </p:nvSpPr>
        <p:spPr/>
        <p:txBody>
          <a:bodyPr/>
          <a:lstStyle/>
          <a:p>
            <a:pPr>
              <a:defRPr/>
            </a:pPr>
            <a:fld id="{D7CB4128-4830-4FC5-B4CF-1286CE3A61F3}" type="slidenum">
              <a:rPr lang="ru-RU" altLang="ru-RU" smtClean="0"/>
              <a:pPr>
                <a:defRPr/>
              </a:pPr>
              <a:t>51</a:t>
            </a:fld>
            <a:endParaRPr lang="ru-RU" altLang="ru-RU" dirty="0"/>
          </a:p>
        </p:txBody>
      </p:sp>
      <p:pic>
        <p:nvPicPr>
          <p:cNvPr id="6" name="Picture 5">
            <a:extLst>
              <a:ext uri="{FF2B5EF4-FFF2-40B4-BE49-F238E27FC236}">
                <a16:creationId xmlns:a16="http://schemas.microsoft.com/office/drawing/2014/main" id="{07C4D19E-A85C-BA72-BC17-B5A28B3F7820}"/>
              </a:ext>
            </a:extLst>
          </p:cNvPr>
          <p:cNvPicPr>
            <a:picLocks noChangeAspect="1"/>
          </p:cNvPicPr>
          <p:nvPr/>
        </p:nvPicPr>
        <p:blipFill rotWithShape="1">
          <a:blip r:embed="rId2">
            <a:extLst>
              <a:ext uri="{28A0092B-C50C-407E-A947-70E740481C1C}">
                <a14:useLocalDpi xmlns:a14="http://schemas.microsoft.com/office/drawing/2010/main" val="0"/>
              </a:ext>
            </a:extLst>
          </a:blip>
          <a:srcRect t="22400" b="26000"/>
          <a:stretch/>
        </p:blipFill>
        <p:spPr>
          <a:xfrm>
            <a:off x="938471" y="1145925"/>
            <a:ext cx="7267058" cy="5547044"/>
          </a:xfrm>
          <a:prstGeom prst="rect">
            <a:avLst/>
          </a:prstGeom>
        </p:spPr>
      </p:pic>
    </p:spTree>
    <p:extLst>
      <p:ext uri="{BB962C8B-B14F-4D97-AF65-F5344CB8AC3E}">
        <p14:creationId xmlns:p14="http://schemas.microsoft.com/office/powerpoint/2010/main" val="35217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F2A7A54-E6D6-42A1-417D-FB399C19F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75" y="3609969"/>
            <a:ext cx="3026631" cy="27908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499B93F-5C81-78DA-9BE7-F1BFE4CEF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96" y="1037368"/>
            <a:ext cx="2950675" cy="38394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542F6C-8956-931D-E39E-649C5437ACAA}"/>
              </a:ext>
            </a:extLst>
          </p:cNvPr>
          <p:cNvSpPr txBox="1"/>
          <p:nvPr/>
        </p:nvSpPr>
        <p:spPr>
          <a:xfrm>
            <a:off x="3495803" y="5105400"/>
            <a:ext cx="5503509" cy="1477328"/>
          </a:xfrm>
          <a:prstGeom prst="rect">
            <a:avLst/>
          </a:prstGeom>
          <a:noFill/>
        </p:spPr>
        <p:txBody>
          <a:bodyPr wrap="square">
            <a:spAutoFit/>
          </a:bodyPr>
          <a:lstStyle/>
          <a:p>
            <a:pPr algn="just"/>
            <a:r>
              <a:rPr lang="ru-RU" sz="1800" dirty="0">
                <a:solidFill>
                  <a:schemeClr val="accent2"/>
                </a:solidFill>
                <a:latin typeface="Times New Roman" panose="02020603050405020304" pitchFamily="18" charset="0"/>
                <a:cs typeface="Times New Roman" panose="02020603050405020304" pitchFamily="18" charset="0"/>
              </a:rPr>
              <a:t>В </a:t>
            </a:r>
            <a:r>
              <a:rPr lang="en-RU" sz="1800" dirty="0">
                <a:solidFill>
                  <a:schemeClr val="accent2"/>
                </a:solidFill>
                <a:latin typeface="Times New Roman" panose="02020603050405020304" pitchFamily="18" charset="0"/>
                <a:cs typeface="Times New Roman" panose="02020603050405020304" pitchFamily="18" charset="0"/>
              </a:rPr>
              <a:t>2012 год</a:t>
            </a:r>
            <a:r>
              <a:rPr lang="ru-RU" sz="1800" dirty="0">
                <a:solidFill>
                  <a:schemeClr val="accent2"/>
                </a:solidFill>
                <a:latin typeface="Times New Roman" panose="02020603050405020304" pitchFamily="18" charset="0"/>
                <a:cs typeface="Times New Roman" panose="02020603050405020304" pitchFamily="18" charset="0"/>
              </a:rPr>
              <a:t>у</a:t>
            </a:r>
            <a:r>
              <a:rPr lang="en-RU" sz="1800" dirty="0">
                <a:solidFill>
                  <a:schemeClr val="accent2"/>
                </a:solidFill>
                <a:latin typeface="Times New Roman" panose="02020603050405020304" pitchFamily="18" charset="0"/>
                <a:cs typeface="Times New Roman" panose="02020603050405020304" pitchFamily="18" charset="0"/>
              </a:rPr>
              <a:t>, на научном семинаре ЦЕРН были изложены результаты экспериментов ATLAS и CMS по поиску бозона Хиггса. Оба детектора наблюдали новую частицу с массой около 125</a:t>
            </a:r>
            <a:r>
              <a:rPr lang="ru-RU" sz="1800" dirty="0">
                <a:solidFill>
                  <a:schemeClr val="accent2"/>
                </a:solidFill>
                <a:latin typeface="Times New Roman" panose="02020603050405020304" pitchFamily="18" charset="0"/>
                <a:cs typeface="Times New Roman" panose="02020603050405020304" pitchFamily="18" charset="0"/>
              </a:rPr>
              <a:t>-</a:t>
            </a:r>
            <a:r>
              <a:rPr lang="en-RU" sz="1800" dirty="0">
                <a:solidFill>
                  <a:schemeClr val="accent2"/>
                </a:solidFill>
                <a:latin typeface="Times New Roman" panose="02020603050405020304" pitchFamily="18" charset="0"/>
                <a:cs typeface="Times New Roman" panose="02020603050405020304" pitchFamily="18" charset="0"/>
              </a:rPr>
              <a:t>126 ГэВ с уровнем статистической значимости в 5 сигм.</a:t>
            </a:r>
          </a:p>
        </p:txBody>
      </p:sp>
      <p:pic>
        <p:nvPicPr>
          <p:cNvPr id="4102" name="Picture 6" descr="DOE Explains...the Standard Model of Particle Physics | Department of Energy">
            <a:extLst>
              <a:ext uri="{FF2B5EF4-FFF2-40B4-BE49-F238E27FC236}">
                <a16:creationId xmlns:a16="http://schemas.microsoft.com/office/drawing/2014/main" id="{19C56A56-D64A-0E99-06C9-197F183A9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803" y="2971800"/>
            <a:ext cx="2142997" cy="1967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50F823-0815-84ED-62B2-C50832D40FD2}"/>
              </a:ext>
            </a:extLst>
          </p:cNvPr>
          <p:cNvSpPr txBox="1"/>
          <p:nvPr/>
        </p:nvSpPr>
        <p:spPr>
          <a:xfrm>
            <a:off x="211491" y="838200"/>
            <a:ext cx="5503509" cy="2462213"/>
          </a:xfrm>
          <a:prstGeom prst="rect">
            <a:avLst/>
          </a:prstGeom>
          <a:noFill/>
        </p:spPr>
        <p:txBody>
          <a:bodyPr wrap="square">
            <a:spAutoFit/>
          </a:bodyPr>
          <a:lstStyle/>
          <a:p>
            <a:r>
              <a:rPr lang="en-RU" sz="2200" b="1" dirty="0">
                <a:solidFill>
                  <a:srgbClr val="7030A0"/>
                </a:solidFill>
                <a:latin typeface="Times New Roman" panose="02020603050405020304" pitchFamily="18" charset="0"/>
                <a:cs typeface="Times New Roman" panose="02020603050405020304" pitchFamily="18" charset="0"/>
              </a:rPr>
              <a:t>Бозон Хиггса (H)</a:t>
            </a:r>
            <a:r>
              <a:rPr lang="en-RU" sz="2200" b="1" dirty="0">
                <a:solidFill>
                  <a:schemeClr val="accent2"/>
                </a:solidFill>
                <a:latin typeface="Times New Roman" panose="02020603050405020304" pitchFamily="18" charset="0"/>
                <a:cs typeface="Times New Roman" panose="02020603050405020304" pitchFamily="18" charset="0"/>
              </a:rPr>
              <a:t> </a:t>
            </a:r>
            <a:r>
              <a:rPr lang="en-RU" sz="2200" dirty="0">
                <a:solidFill>
                  <a:schemeClr val="accent2"/>
                </a:solidFill>
                <a:latin typeface="Times New Roman" panose="02020603050405020304" pitchFamily="18" charset="0"/>
                <a:cs typeface="Times New Roman" panose="02020603050405020304" pitchFamily="18" charset="0"/>
              </a:rPr>
              <a:t>− массивная бесспиновая частица, квант соответствующего поля, возникающего в теоретических моделях со спонтанным нарушением симметрии (в том числе и в Стандартной модели) и ответственного за возникновение масс у элементарных частиц.</a:t>
            </a:r>
          </a:p>
        </p:txBody>
      </p:sp>
      <p:sp>
        <p:nvSpPr>
          <p:cNvPr id="12" name="Заголовок 1">
            <a:extLst>
              <a:ext uri="{FF2B5EF4-FFF2-40B4-BE49-F238E27FC236}">
                <a16:creationId xmlns:a16="http://schemas.microsoft.com/office/drawing/2014/main" id="{053886D8-6B41-94A8-8B8F-0A092180DE9A}"/>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 7 </a:t>
            </a:r>
            <a:r>
              <a:rPr lang="en-US" sz="3600" b="1" kern="0" dirty="0" err="1">
                <a:solidFill>
                  <a:srgbClr val="FF0000"/>
                </a:solidFill>
                <a:latin typeface="Times New Roman" pitchFamily="18" charset="0"/>
                <a:cs typeface="Times New Roman" pitchFamily="18" charset="0"/>
              </a:rPr>
              <a:t>TeV</a:t>
            </a:r>
            <a:endParaRPr lang="ru-RU" sz="3600" kern="0" dirty="0"/>
          </a:p>
        </p:txBody>
      </p:sp>
      <p:sp>
        <p:nvSpPr>
          <p:cNvPr id="2" name="Slide Number Placeholder 1">
            <a:extLst>
              <a:ext uri="{FF2B5EF4-FFF2-40B4-BE49-F238E27FC236}">
                <a16:creationId xmlns:a16="http://schemas.microsoft.com/office/drawing/2014/main" id="{3BE0DE42-90AD-9EDB-F08A-CAED5D3C04C0}"/>
              </a:ext>
            </a:extLst>
          </p:cNvPr>
          <p:cNvSpPr>
            <a:spLocks noGrp="1"/>
          </p:cNvSpPr>
          <p:nvPr>
            <p:ph type="sldNum" sz="quarter" idx="12"/>
          </p:nvPr>
        </p:nvSpPr>
        <p:spPr/>
        <p:txBody>
          <a:bodyPr/>
          <a:lstStyle/>
          <a:p>
            <a:pPr>
              <a:defRPr/>
            </a:pPr>
            <a:fld id="{D7CB4128-4830-4FC5-B4CF-1286CE3A61F3}" type="slidenum">
              <a:rPr lang="ru-RU" altLang="ru-RU" smtClean="0"/>
              <a:pPr>
                <a:defRPr/>
              </a:pPr>
              <a:t>52</a:t>
            </a:fld>
            <a:endParaRPr lang="ru-RU" altLang="ru-RU"/>
          </a:p>
        </p:txBody>
      </p:sp>
    </p:spTree>
    <p:extLst>
      <p:ext uri="{BB962C8B-B14F-4D97-AF65-F5344CB8AC3E}">
        <p14:creationId xmlns:p14="http://schemas.microsoft.com/office/powerpoint/2010/main" val="1175482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CC ring">
            <a:extLst>
              <a:ext uri="{FF2B5EF4-FFF2-40B4-BE49-F238E27FC236}">
                <a16:creationId xmlns:a16="http://schemas.microsoft.com/office/drawing/2014/main" id="{D2A17EEB-A659-CDBB-785F-11AB9E0A6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07" b="13650"/>
          <a:stretch/>
        </p:blipFill>
        <p:spPr bwMode="auto">
          <a:xfrm>
            <a:off x="291353" y="1299628"/>
            <a:ext cx="4114800" cy="2403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CEA765-CB9B-7A34-F833-0592B9C3C862}"/>
              </a:ext>
            </a:extLst>
          </p:cNvPr>
          <p:cNvSpPr txBox="1"/>
          <p:nvPr/>
        </p:nvSpPr>
        <p:spPr>
          <a:xfrm>
            <a:off x="304800" y="0"/>
            <a:ext cx="8534400" cy="1200329"/>
          </a:xfrm>
          <a:prstGeom prst="rect">
            <a:avLst/>
          </a:prstGeom>
          <a:noFill/>
        </p:spPr>
        <p:txBody>
          <a:bodyPr wrap="square">
            <a:spAutoFit/>
          </a:bodyPr>
          <a:lstStyle/>
          <a:p>
            <a:pPr algn="ctr"/>
            <a:r>
              <a:rPr lang="en-RU" sz="3600" b="1" dirty="0">
                <a:solidFill>
                  <a:srgbClr val="FF0000"/>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rgbClr val="FF0000"/>
                </a:solidFill>
                <a:latin typeface="Times New Roman" panose="02020603050405020304" pitchFamily="18" charset="0"/>
                <a:cs typeface="Times New Roman" panose="02020603050405020304" pitchFamily="18" charset="0"/>
              </a:rPr>
              <a:t>100 TeV, 2040?</a:t>
            </a:r>
          </a:p>
        </p:txBody>
      </p:sp>
      <p:sp>
        <p:nvSpPr>
          <p:cNvPr id="11" name="TextBox 10">
            <a:extLst>
              <a:ext uri="{FF2B5EF4-FFF2-40B4-BE49-F238E27FC236}">
                <a16:creationId xmlns:a16="http://schemas.microsoft.com/office/drawing/2014/main" id="{E0688913-E994-7190-31A1-DF79A5C52655}"/>
              </a:ext>
            </a:extLst>
          </p:cNvPr>
          <p:cNvSpPr txBox="1"/>
          <p:nvPr/>
        </p:nvSpPr>
        <p:spPr>
          <a:xfrm>
            <a:off x="143436" y="4017950"/>
            <a:ext cx="3931022" cy="2800767"/>
          </a:xfrm>
          <a:prstGeom prst="rect">
            <a:avLst/>
          </a:prstGeom>
          <a:noFill/>
        </p:spPr>
        <p:txBody>
          <a:bodyPr wrap="square">
            <a:spAutoFit/>
          </a:bodyPr>
          <a:lstStyle/>
          <a:p>
            <a:r>
              <a:rPr lang="en-RU" sz="2200" dirty="0">
                <a:solidFill>
                  <a:schemeClr val="accent2"/>
                </a:solidFill>
                <a:latin typeface="Times New Roman" panose="02020603050405020304" pitchFamily="18" charset="0"/>
                <a:cs typeface="Times New Roman" panose="02020603050405020304" pitchFamily="18" charset="0"/>
              </a:rPr>
              <a:t>Диапазон энергий </a:t>
            </a:r>
            <a:r>
              <a:rPr lang="en-RU" sz="2200" b="1" dirty="0">
                <a:solidFill>
                  <a:srgbClr val="7030A0"/>
                </a:solidFill>
                <a:latin typeface="Times New Roman" panose="02020603050405020304" pitchFamily="18" charset="0"/>
                <a:cs typeface="Times New Roman" panose="02020603050405020304" pitchFamily="18" charset="0"/>
              </a:rPr>
              <a:t>FCC-ee</a:t>
            </a:r>
            <a:r>
              <a:rPr lang="en-RU" sz="2200" dirty="0">
                <a:solidFill>
                  <a:schemeClr val="accent2"/>
                </a:solidFill>
                <a:latin typeface="Times New Roman" panose="02020603050405020304" pitchFamily="18" charset="0"/>
                <a:cs typeface="Times New Roman" panose="02020603050405020304" pitchFamily="18" charset="0"/>
              </a:rPr>
              <a:t> от 45 ГэВ до 175 ГэВ, что позволит детально изучать свойства Z-, W-, Хиггс-бозонов и t-кварков. Светимость, в зависимости от энергии, составит от 8×10</a:t>
            </a:r>
            <a:r>
              <a:rPr lang="en-RU" sz="2200" baseline="30000" dirty="0">
                <a:solidFill>
                  <a:schemeClr val="accent2"/>
                </a:solidFill>
                <a:latin typeface="Times New Roman" panose="02020603050405020304" pitchFamily="18" charset="0"/>
                <a:cs typeface="Times New Roman" panose="02020603050405020304" pitchFamily="18" charset="0"/>
              </a:rPr>
              <a:t>36</a:t>
            </a:r>
            <a:r>
              <a:rPr lang="en-RU" sz="2200" dirty="0">
                <a:solidFill>
                  <a:schemeClr val="accent2"/>
                </a:solidFill>
                <a:latin typeface="Times New Roman" panose="02020603050405020304" pitchFamily="18" charset="0"/>
                <a:cs typeface="Times New Roman" panose="02020603050405020304" pitchFamily="18" charset="0"/>
              </a:rPr>
              <a:t> 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 до 7×10</a:t>
            </a:r>
            <a:r>
              <a:rPr lang="en-RU" sz="2200" baseline="30000" dirty="0">
                <a:solidFill>
                  <a:schemeClr val="accent2"/>
                </a:solidFill>
                <a:latin typeface="Times New Roman" panose="02020603050405020304" pitchFamily="18" charset="0"/>
                <a:cs typeface="Times New Roman" panose="02020603050405020304" pitchFamily="18" charset="0"/>
              </a:rPr>
              <a:t>34 </a:t>
            </a:r>
            <a:r>
              <a:rPr lang="en-RU" sz="2200" dirty="0">
                <a:solidFill>
                  <a:schemeClr val="accent2"/>
                </a:solidFill>
                <a:latin typeface="Times New Roman" panose="02020603050405020304" pitchFamily="18" charset="0"/>
                <a:cs typeface="Times New Roman" panose="02020603050405020304" pitchFamily="18" charset="0"/>
              </a:rPr>
              <a:t>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9EE16794-F34E-1F2C-6C31-243400F484B8}"/>
              </a:ext>
            </a:extLst>
          </p:cNvPr>
          <p:cNvSpPr txBox="1"/>
          <p:nvPr/>
        </p:nvSpPr>
        <p:spPr>
          <a:xfrm>
            <a:off x="4406154" y="1100078"/>
            <a:ext cx="4594410" cy="2862322"/>
          </a:xfrm>
          <a:prstGeom prst="rect">
            <a:avLst/>
          </a:prstGeom>
          <a:noFill/>
        </p:spPr>
        <p:txBody>
          <a:bodyPr wrap="square">
            <a:spAutoFit/>
          </a:bodyPr>
          <a:lstStyle/>
          <a:p>
            <a:r>
              <a:rPr lang="en-RU" sz="2000" dirty="0">
                <a:solidFill>
                  <a:schemeClr val="accent2"/>
                </a:solidFill>
                <a:latin typeface="Times New Roman" panose="02020603050405020304" pitchFamily="18" charset="0"/>
                <a:cs typeface="Times New Roman" panose="02020603050405020304" pitchFamily="18" charset="0"/>
              </a:rPr>
              <a:t>Энергия </a:t>
            </a:r>
            <a:r>
              <a:rPr lang="en-RU" sz="2000" b="1" dirty="0">
                <a:solidFill>
                  <a:srgbClr val="7030A0"/>
                </a:solidFill>
                <a:latin typeface="Times New Roman" panose="02020603050405020304" pitchFamily="18" charset="0"/>
                <a:cs typeface="Times New Roman" panose="02020603050405020304" pitchFamily="18" charset="0"/>
              </a:rPr>
              <a:t>FCC-hh</a:t>
            </a:r>
            <a:r>
              <a:rPr lang="en-RU" sz="2000" dirty="0">
                <a:solidFill>
                  <a:schemeClr val="accent2"/>
                </a:solidFill>
                <a:latin typeface="Times New Roman" panose="02020603050405020304" pitchFamily="18" charset="0"/>
                <a:cs typeface="Times New Roman" panose="02020603050405020304" pitchFamily="18" charset="0"/>
              </a:rPr>
              <a:t> может достичь 100 ТэВ в том случае, если будет надёжно освоено изготовление магнитов с полем 20 Т, что требует широко использовать ВТСП-кабели. Светимость ожидается на уровне 5×10</a:t>
            </a:r>
            <a:r>
              <a:rPr lang="en-RU" sz="2000" baseline="30000" dirty="0">
                <a:solidFill>
                  <a:schemeClr val="accent2"/>
                </a:solidFill>
                <a:latin typeface="Times New Roman" panose="02020603050405020304" pitchFamily="18" charset="0"/>
                <a:cs typeface="Times New Roman" panose="02020603050405020304" pitchFamily="18" charset="0"/>
              </a:rPr>
              <a:t>34</a:t>
            </a:r>
            <a:r>
              <a:rPr lang="en-RU" sz="2000" dirty="0">
                <a:solidFill>
                  <a:schemeClr val="accent2"/>
                </a:solidFill>
                <a:latin typeface="Times New Roman" panose="02020603050405020304" pitchFamily="18" charset="0"/>
                <a:cs typeface="Times New Roman" panose="02020603050405020304" pitchFamily="18" charset="0"/>
              </a:rPr>
              <a:t> см</a:t>
            </a:r>
            <a:r>
              <a:rPr lang="en-RU" sz="2000" baseline="30000" dirty="0">
                <a:solidFill>
                  <a:schemeClr val="accent2"/>
                </a:solidFill>
                <a:latin typeface="Times New Roman" panose="02020603050405020304" pitchFamily="18" charset="0"/>
                <a:cs typeface="Times New Roman" panose="02020603050405020304" pitchFamily="18" charset="0"/>
              </a:rPr>
              <a:t>−2</a:t>
            </a:r>
            <a:r>
              <a:rPr lang="en-RU" sz="2000" dirty="0">
                <a:solidFill>
                  <a:schemeClr val="accent2"/>
                </a:solidFill>
                <a:latin typeface="Times New Roman" panose="02020603050405020304" pitchFamily="18" charset="0"/>
                <a:cs typeface="Times New Roman" panose="02020603050405020304" pitchFamily="18" charset="0"/>
              </a:rPr>
              <a:t>с</a:t>
            </a:r>
            <a:r>
              <a:rPr lang="en-RU" sz="2000" baseline="30000" dirty="0">
                <a:solidFill>
                  <a:schemeClr val="accent2"/>
                </a:solidFill>
                <a:latin typeface="Times New Roman" panose="02020603050405020304" pitchFamily="18" charset="0"/>
                <a:cs typeface="Times New Roman" panose="02020603050405020304" pitchFamily="18" charset="0"/>
              </a:rPr>
              <a:t>−1</a:t>
            </a:r>
            <a:r>
              <a:rPr lang="en-RU" sz="2000" dirty="0">
                <a:solidFill>
                  <a:schemeClr val="accent2"/>
                </a:solidFill>
                <a:latin typeface="Times New Roman" panose="02020603050405020304" pitchFamily="18" charset="0"/>
                <a:cs typeface="Times New Roman" panose="02020603050405020304" pitchFamily="18" charset="0"/>
              </a:rPr>
              <a:t>. Основная цель этой установки - поиск в области новых энергий </a:t>
            </a:r>
            <a:r>
              <a:rPr lang="en-RU" sz="2000" dirty="0">
                <a:solidFill>
                  <a:srgbClr val="7030A0"/>
                </a:solidFill>
                <a:latin typeface="Times New Roman" panose="02020603050405020304" pitchFamily="18" charset="0"/>
                <a:cs typeface="Times New Roman" panose="02020603050405020304" pitchFamily="18" charset="0"/>
              </a:rPr>
              <a:t>физических явлений за рамками Стандартной модели</a:t>
            </a:r>
            <a:r>
              <a:rPr lang="en-RU" sz="2000" dirty="0">
                <a:solidFill>
                  <a:schemeClr val="accent2"/>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AF1B8BED-82EA-6F4E-11FC-D242232EB708}"/>
              </a:ext>
            </a:extLst>
          </p:cNvPr>
          <p:cNvSpPr>
            <a:spLocks noGrp="1"/>
          </p:cNvSpPr>
          <p:nvPr>
            <p:ph type="sldNum" sz="quarter" idx="12"/>
          </p:nvPr>
        </p:nvSpPr>
        <p:spPr/>
        <p:txBody>
          <a:bodyPr/>
          <a:lstStyle/>
          <a:p>
            <a:pPr>
              <a:defRPr/>
            </a:pPr>
            <a:fld id="{D7CB4128-4830-4FC5-B4CF-1286CE3A61F3}" type="slidenum">
              <a:rPr lang="ru-RU" altLang="ru-RU" smtClean="0"/>
              <a:pPr>
                <a:defRPr/>
              </a:pPr>
              <a:t>53</a:t>
            </a:fld>
            <a:endParaRPr lang="ru-RU" altLang="ru-RU"/>
          </a:p>
        </p:txBody>
      </p:sp>
      <p:pic>
        <p:nvPicPr>
          <p:cNvPr id="7" name="Picture 6">
            <a:extLst>
              <a:ext uri="{FF2B5EF4-FFF2-40B4-BE49-F238E27FC236}">
                <a16:creationId xmlns:a16="http://schemas.microsoft.com/office/drawing/2014/main" id="{D22A3B15-A1E0-345C-4A18-3934DBFC5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40" y="4017950"/>
            <a:ext cx="4926106" cy="2840050"/>
          </a:xfrm>
          <a:prstGeom prst="rect">
            <a:avLst/>
          </a:prstGeom>
        </p:spPr>
      </p:pic>
    </p:spTree>
    <p:extLst>
      <p:ext uri="{BB962C8B-B14F-4D97-AF65-F5344CB8AC3E}">
        <p14:creationId xmlns:p14="http://schemas.microsoft.com/office/powerpoint/2010/main" val="3412014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aphic of FCC">
            <a:extLst>
              <a:ext uri="{FF2B5EF4-FFF2-40B4-BE49-F238E27FC236}">
                <a16:creationId xmlns:a16="http://schemas.microsoft.com/office/drawing/2014/main" id="{4C8C40A3-3B4E-36E4-03B9-DCD2E5CFD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1" t="488" r="356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AD7F9F-AF96-DA3F-898F-6FC1ABA7741E}"/>
              </a:ext>
            </a:extLst>
          </p:cNvPr>
          <p:cNvSpPr txBox="1"/>
          <p:nvPr/>
        </p:nvSpPr>
        <p:spPr>
          <a:xfrm>
            <a:off x="304800" y="0"/>
            <a:ext cx="8534400" cy="1200329"/>
          </a:xfrm>
          <a:prstGeom prst="rect">
            <a:avLst/>
          </a:prstGeom>
          <a:noFill/>
        </p:spPr>
        <p:txBody>
          <a:bodyPr wrap="square">
            <a:spAutoFit/>
          </a:bodyPr>
          <a:lstStyle/>
          <a:p>
            <a:pPr algn="ctr"/>
            <a:r>
              <a:rPr lang="en-RU" sz="3600" b="1" dirty="0">
                <a:solidFill>
                  <a:schemeClr val="bg1"/>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chemeClr val="bg1"/>
                </a:solidFill>
                <a:latin typeface="Times New Roman" panose="02020603050405020304" pitchFamily="18" charset="0"/>
                <a:cs typeface="Times New Roman" panose="02020603050405020304" pitchFamily="18" charset="0"/>
              </a:rPr>
              <a:t>100 TeV, 2040?</a:t>
            </a:r>
          </a:p>
        </p:txBody>
      </p:sp>
      <p:sp>
        <p:nvSpPr>
          <p:cNvPr id="2" name="Slide Number Placeholder 1">
            <a:extLst>
              <a:ext uri="{FF2B5EF4-FFF2-40B4-BE49-F238E27FC236}">
                <a16:creationId xmlns:a16="http://schemas.microsoft.com/office/drawing/2014/main" id="{F1E62876-E848-54D1-1440-9DCE7E9ACF7E}"/>
              </a:ext>
            </a:extLst>
          </p:cNvPr>
          <p:cNvSpPr>
            <a:spLocks noGrp="1"/>
          </p:cNvSpPr>
          <p:nvPr>
            <p:ph type="sldNum" sz="quarter" idx="12"/>
          </p:nvPr>
        </p:nvSpPr>
        <p:spPr/>
        <p:txBody>
          <a:bodyPr/>
          <a:lstStyle/>
          <a:p>
            <a:pPr>
              <a:defRPr/>
            </a:pPr>
            <a:fld id="{D7CB4128-4830-4FC5-B4CF-1286CE3A61F3}" type="slidenum">
              <a:rPr lang="ru-RU" altLang="ru-RU" smtClean="0"/>
              <a:pPr>
                <a:defRPr/>
              </a:pPr>
              <a:t>54</a:t>
            </a:fld>
            <a:endParaRPr lang="ru-RU" altLang="ru-RU"/>
          </a:p>
        </p:txBody>
      </p:sp>
    </p:spTree>
    <p:extLst>
      <p:ext uri="{BB962C8B-B14F-4D97-AF65-F5344CB8AC3E}">
        <p14:creationId xmlns:p14="http://schemas.microsoft.com/office/powerpoint/2010/main" val="285167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868363"/>
          </a:xfrm>
        </p:spPr>
        <p:txBody>
          <a:bodyPr/>
          <a:lstStyle/>
          <a:p>
            <a:r>
              <a:rPr lang="ru-RU" altLang="ru-RU" sz="3600" b="1">
                <a:solidFill>
                  <a:srgbClr val="FF3300"/>
                </a:solidFill>
                <a:latin typeface="Times New Roman" panose="02020603050405020304" pitchFamily="18" charset="0"/>
              </a:rPr>
              <a:t>Изохронный циклотрон</a:t>
            </a:r>
          </a:p>
        </p:txBody>
      </p:sp>
      <p:sp>
        <p:nvSpPr>
          <p:cNvPr id="8195" name="Rectangle 3"/>
          <p:cNvSpPr>
            <a:spLocks noGrp="1" noChangeArrowheads="1"/>
          </p:cNvSpPr>
          <p:nvPr>
            <p:ph type="body" idx="1"/>
          </p:nvPr>
        </p:nvSpPr>
        <p:spPr>
          <a:xfrm>
            <a:off x="152400" y="5249119"/>
            <a:ext cx="8885314" cy="1532681"/>
          </a:xfrm>
        </p:spPr>
        <p:txBody>
          <a:bodyPr/>
          <a:lstStyle/>
          <a:p>
            <a:pPr>
              <a:lnSpc>
                <a:spcPct val="90000"/>
              </a:lnSpc>
            </a:pPr>
            <a:r>
              <a:rPr lang="ru-RU" altLang="ru-RU" sz="2000" b="1" dirty="0">
                <a:solidFill>
                  <a:schemeClr val="accent2"/>
                </a:solidFill>
                <a:latin typeface="Times New Roman" panose="02020603050405020304" pitchFamily="18" charset="0"/>
              </a:rPr>
              <a:t>В изохронном циклотроне частота ускоряющего высокочастотного напряжения остаётся постоянной, а </a:t>
            </a:r>
            <a:r>
              <a:rPr lang="ru-RU" altLang="ru-RU" sz="2000" b="1" dirty="0">
                <a:solidFill>
                  <a:srgbClr val="FF0000"/>
                </a:solidFill>
                <a:latin typeface="Times New Roman" panose="02020603050405020304" pitchFamily="18" charset="0"/>
              </a:rPr>
              <a:t>величина магнитного поля увеличивается с радиусом для компенсации релятивистских эффектов</a:t>
            </a:r>
            <a:r>
              <a:rPr lang="ru-RU" altLang="ru-RU" sz="2000" b="1" dirty="0">
                <a:solidFill>
                  <a:schemeClr val="accent2"/>
                </a:solidFill>
                <a:latin typeface="Times New Roman" panose="02020603050405020304" pitchFamily="18" charset="0"/>
              </a:rPr>
              <a:t> </a:t>
            </a:r>
          </a:p>
          <a:p>
            <a:pPr>
              <a:lnSpc>
                <a:spcPct val="90000"/>
              </a:lnSpc>
            </a:pPr>
            <a:r>
              <a:rPr lang="ru-RU" altLang="ru-RU" sz="2000" b="1" dirty="0">
                <a:solidFill>
                  <a:schemeClr val="accent2"/>
                </a:solidFill>
                <a:latin typeface="Times New Roman" panose="02020603050405020304" pitchFamily="18" charset="0"/>
              </a:rPr>
              <a:t>Необходима азимутальная вариация магнитного поля для сильной фокусировки пучка ионов</a:t>
            </a:r>
          </a:p>
        </p:txBody>
      </p:sp>
      <p:pic>
        <p:nvPicPr>
          <p:cNvPr id="3074" name="Picture 2">
            <a:extLst>
              <a:ext uri="{FF2B5EF4-FFF2-40B4-BE49-F238E27FC236}">
                <a16:creationId xmlns:a16="http://schemas.microsoft.com/office/drawing/2014/main" id="{3C306EB2-49DD-50EF-91BE-7E3326EF9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08" y="914601"/>
            <a:ext cx="4223792" cy="320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450E6E-C6BC-F0B9-992B-989B84C1D0C1}"/>
              </a:ext>
            </a:extLst>
          </p:cNvPr>
          <p:cNvSpPr txBox="1"/>
          <p:nvPr/>
        </p:nvSpPr>
        <p:spPr>
          <a:xfrm>
            <a:off x="152400" y="4369712"/>
            <a:ext cx="4419600" cy="646331"/>
          </a:xfrm>
          <a:prstGeom prst="rect">
            <a:avLst/>
          </a:prstGeom>
          <a:noFill/>
        </p:spPr>
        <p:txBody>
          <a:bodyPr wrap="square">
            <a:spAutoFit/>
          </a:bodyPr>
          <a:lstStyle/>
          <a:p>
            <a:pPr algn="ctr"/>
            <a:r>
              <a:rPr lang="en-GB" b="1" i="0" u="none" strike="noStrike" dirty="0">
                <a:solidFill>
                  <a:srgbClr val="262626"/>
                </a:solidFill>
                <a:effectLst/>
                <a:latin typeface="Times New Roman" panose="02020603050405020304" pitchFamily="18" charset="0"/>
                <a:cs typeface="Times New Roman" panose="02020603050405020304" pitchFamily="18" charset="0"/>
              </a:rPr>
              <a:t>Spiral pole pieces of the Oak Ridge Isochronous Cyclotron</a:t>
            </a:r>
            <a:endParaRPr lang="en-RU" b="1"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0A2A0E2A-6387-7C02-8E52-C03BF3C37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23081"/>
            <a:ext cx="4411586" cy="320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8A29E2-3D10-FA08-788F-8C36FD15D52F}"/>
              </a:ext>
            </a:extLst>
          </p:cNvPr>
          <p:cNvSpPr txBox="1"/>
          <p:nvPr/>
        </p:nvSpPr>
        <p:spPr>
          <a:xfrm>
            <a:off x="4419600" y="4154269"/>
            <a:ext cx="4572000" cy="1077218"/>
          </a:xfrm>
          <a:prstGeom prst="rect">
            <a:avLst/>
          </a:prstGeom>
          <a:noFill/>
        </p:spPr>
        <p:txBody>
          <a:bodyPr wrap="square">
            <a:spAutoFit/>
          </a:bodyPr>
          <a:lstStyle/>
          <a:p>
            <a:pPr algn="ctr"/>
            <a:r>
              <a:rPr lang="en-GB" sz="1600" b="1" dirty="0">
                <a:effectLst/>
                <a:latin typeface="Times New Roman" panose="02020603050405020304" pitchFamily="18" charset="0"/>
                <a:cs typeface="Times New Roman" panose="02020603050405020304" pitchFamily="18" charset="0"/>
              </a:rPr>
              <a:t>Partially assembled magnet for the 520-MeV TRIUMF</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cyclotron, showing the transition from radial to spiral sectors as the</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ion energy and orbit radius increase</a:t>
            </a:r>
          </a:p>
        </p:txBody>
      </p:sp>
      <p:sp>
        <p:nvSpPr>
          <p:cNvPr id="2" name="Slide Number Placeholder 1">
            <a:extLst>
              <a:ext uri="{FF2B5EF4-FFF2-40B4-BE49-F238E27FC236}">
                <a16:creationId xmlns:a16="http://schemas.microsoft.com/office/drawing/2014/main" id="{65C714E0-D014-B658-A116-0A1050FE17D3}"/>
              </a:ext>
            </a:extLst>
          </p:cNvPr>
          <p:cNvSpPr>
            <a:spLocks noGrp="1"/>
          </p:cNvSpPr>
          <p:nvPr>
            <p:ph type="sldNum" sz="quarter" idx="12"/>
          </p:nvPr>
        </p:nvSpPr>
        <p:spPr/>
        <p:txBody>
          <a:bodyPr/>
          <a:lstStyle/>
          <a:p>
            <a:pPr>
              <a:defRPr/>
            </a:pPr>
            <a:fld id="{D7CB4128-4830-4FC5-B4CF-1286CE3A61F3}"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30795"/>
            <a:ext cx="8229600" cy="73120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Кольцевой (секторный) циклотрон</a:t>
            </a:r>
          </a:p>
        </p:txBody>
      </p:sp>
      <p:pic>
        <p:nvPicPr>
          <p:cNvPr id="1024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7924" y="931396"/>
            <a:ext cx="4340112" cy="2960931"/>
          </a:xfrm>
        </p:spPr>
      </p:pic>
      <p:sp>
        <p:nvSpPr>
          <p:cNvPr id="2" name="Rectangle 2">
            <a:extLst>
              <a:ext uri="{FF2B5EF4-FFF2-40B4-BE49-F238E27FC236}">
                <a16:creationId xmlns:a16="http://schemas.microsoft.com/office/drawing/2014/main" id="{5D455438-361C-7E86-2DC8-B7F3A3205E73}"/>
              </a:ext>
            </a:extLst>
          </p:cNvPr>
          <p:cNvSpPr>
            <a:spLocks noChangeArrowheads="1"/>
          </p:cNvSpPr>
          <p:nvPr/>
        </p:nvSpPr>
        <p:spPr bwMode="auto">
          <a:xfrm>
            <a:off x="5313762" y="1417637"/>
            <a:ext cx="71586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6145" name="Picture 1">
            <a:extLst>
              <a:ext uri="{FF2B5EF4-FFF2-40B4-BE49-F238E27FC236}">
                <a16:creationId xmlns:a16="http://schemas.microsoft.com/office/drawing/2014/main" id="{5248D391-7C5F-0DF0-D312-30E8CC74B88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72000" y="914400"/>
            <a:ext cx="4484076" cy="29827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365F6D-43FA-4379-1E9B-87CD97CF98FE}"/>
              </a:ext>
            </a:extLst>
          </p:cNvPr>
          <p:cNvSpPr txBox="1"/>
          <p:nvPr/>
        </p:nvSpPr>
        <p:spPr>
          <a:xfrm>
            <a:off x="87924" y="3962400"/>
            <a:ext cx="8968152" cy="2800767"/>
          </a:xfrm>
          <a:prstGeom prst="rect">
            <a:avLst/>
          </a:prstGeom>
          <a:noFill/>
        </p:spPr>
        <p:txBody>
          <a:bodyPr wrap="square">
            <a:spAutoFit/>
          </a:bodyPr>
          <a:lstStyle/>
          <a:p>
            <a:pPr marL="285750" indent="-285750" algn="just">
              <a:buFont typeface="Arial" panose="020B0604020202020204" pitchFamily="34" charset="0"/>
              <a:buChar char="•"/>
            </a:pPr>
            <a:r>
              <a:rPr lang="ru-RU" sz="2200" b="1" dirty="0">
                <a:solidFill>
                  <a:schemeClr val="accent2"/>
                </a:solidFill>
                <a:latin typeface="Times New Roman" panose="02020603050405020304" pitchFamily="18" charset="0"/>
                <a:cs typeface="Times New Roman" panose="02020603050405020304" pitchFamily="18" charset="0"/>
              </a:rPr>
              <a:t>С</a:t>
            </a:r>
            <a:r>
              <a:rPr lang="en-RU" sz="2200" b="1" dirty="0">
                <a:solidFill>
                  <a:schemeClr val="accent2"/>
                </a:solidFill>
                <a:latin typeface="Times New Roman" panose="02020603050405020304" pitchFamily="18" charset="0"/>
                <a:cs typeface="Times New Roman" panose="02020603050405020304" pitchFamily="18" charset="0"/>
              </a:rPr>
              <a:t>труктура </a:t>
            </a:r>
            <a:r>
              <a:rPr lang="ru-RU" sz="2200" b="1" dirty="0">
                <a:solidFill>
                  <a:schemeClr val="accent2"/>
                </a:solidFill>
                <a:latin typeface="Times New Roman" panose="02020603050405020304" pitchFamily="18" charset="0"/>
                <a:cs typeface="Times New Roman" panose="02020603050405020304" pitchFamily="18" charset="0"/>
              </a:rPr>
              <a:t>с секторными магнитами </a:t>
            </a:r>
            <a:r>
              <a:rPr lang="en-RU" sz="2200" b="1" dirty="0">
                <a:solidFill>
                  <a:schemeClr val="accent2"/>
                </a:solidFill>
                <a:latin typeface="Times New Roman" panose="02020603050405020304" pitchFamily="18" charset="0"/>
                <a:cs typeface="Times New Roman" panose="02020603050405020304" pitchFamily="18" charset="0"/>
              </a:rPr>
              <a:t>существенно уменьшает магнитное поле в участках впадин, что значительно улучшает осевую сходимость пучка.</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ВЧ-резонатор можно разместить за пределами магнита, что расширяет свободу проектирования и обеспечивает более высокое ускоряющее напряжение.</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Поскольку он состоит из нескольких секторных магнитов, он может быть больше циклотрон</a:t>
            </a:r>
            <a:r>
              <a:rPr lang="ru-RU" sz="2200" b="1" dirty="0" err="1">
                <a:solidFill>
                  <a:schemeClr val="accent2"/>
                </a:solidFill>
                <a:latin typeface="Times New Roman" panose="02020603050405020304" pitchFamily="18" charset="0"/>
                <a:cs typeface="Times New Roman" panose="02020603050405020304" pitchFamily="18" charset="0"/>
              </a:rPr>
              <a:t>ов</a:t>
            </a:r>
            <a:r>
              <a:rPr lang="en-RU" sz="2200" b="1" dirty="0">
                <a:solidFill>
                  <a:schemeClr val="accent2"/>
                </a:solidFill>
                <a:latin typeface="Times New Roman" panose="02020603050405020304" pitchFamily="18" charset="0"/>
                <a:cs typeface="Times New Roman" panose="02020603050405020304" pitchFamily="18" charset="0"/>
              </a:rPr>
              <a:t> </a:t>
            </a:r>
            <a:r>
              <a:rPr lang="ru-RU" sz="2200" b="1" dirty="0">
                <a:solidFill>
                  <a:schemeClr val="accent2"/>
                </a:solidFill>
                <a:latin typeface="Times New Roman" panose="02020603050405020304" pitchFamily="18" charset="0"/>
                <a:cs typeface="Times New Roman" panose="02020603050405020304" pitchFamily="18" charset="0"/>
              </a:rPr>
              <a:t>со спиральными полюсами</a:t>
            </a:r>
            <a:r>
              <a:rPr lang="en-RU" sz="2200" b="1" dirty="0">
                <a:solidFill>
                  <a:schemeClr val="accent2"/>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CF7B8945-3110-EBAF-1D6C-BBFA97429C09}"/>
              </a:ext>
            </a:extLst>
          </p:cNvPr>
          <p:cNvSpPr>
            <a:spLocks noGrp="1"/>
          </p:cNvSpPr>
          <p:nvPr>
            <p:ph type="sldNum" sz="quarter" idx="12"/>
          </p:nvPr>
        </p:nvSpPr>
        <p:spPr/>
        <p:txBody>
          <a:bodyPr/>
          <a:lstStyle/>
          <a:p>
            <a:pPr>
              <a:defRPr/>
            </a:pPr>
            <a:fld id="{D7CB4128-4830-4FC5-B4CF-1286CE3A61F3}" type="slidenum">
              <a:rPr lang="ru-RU" altLang="ru-RU" smtClean="0"/>
              <a:pPr>
                <a:defRPr/>
              </a:pPr>
              <a:t>7</a:t>
            </a:fld>
            <a:endParaRPr lang="ru-RU" alt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Кольцевой циклотрон </a:t>
            </a:r>
            <a:br>
              <a:rPr lang="en-US" altLang="ru-RU" sz="2800" b="1" dirty="0">
                <a:solidFill>
                  <a:srgbClr val="FF0000"/>
                </a:solidFill>
                <a:latin typeface="Times New Roman" panose="02020603050405020304" pitchFamily="18" charset="0"/>
                <a:cs typeface="Times New Roman" panose="02020603050405020304" pitchFamily="18" charset="0"/>
              </a:rPr>
            </a:br>
            <a:r>
              <a:rPr lang="en-US" altLang="ru-RU" sz="2200" b="1" dirty="0">
                <a:solidFill>
                  <a:srgbClr val="FF0000"/>
                </a:solidFill>
                <a:latin typeface="Times New Roman" panose="02020603050405020304" pitchFamily="18" charset="0"/>
                <a:cs typeface="Times New Roman" panose="02020603050405020304" pitchFamily="18" charset="0"/>
              </a:rPr>
              <a:t>Paul Scherrer Institute (</a:t>
            </a:r>
            <a:r>
              <a:rPr lang="en-GB" sz="22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200" b="1" dirty="0">
                <a:solidFill>
                  <a:srgbClr val="FF0000"/>
                </a:solidFill>
                <a:latin typeface="Times New Roman" panose="02020603050405020304" pitchFamily="18" charset="0"/>
                <a:cs typeface="Times New Roman" panose="02020603050405020304" pitchFamily="18" charset="0"/>
              </a:rPr>
              <a:t>), 1974</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A03FD69E-7862-1E62-D153-DA73B8A9E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1" y="978601"/>
            <a:ext cx="4800600" cy="33004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D34FF9-E75C-8607-8352-5AC2410C7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13" y="4648200"/>
            <a:ext cx="2967246" cy="1895209"/>
          </a:xfrm>
          <a:prstGeom prst="rect">
            <a:avLst/>
          </a:prstGeom>
        </p:spPr>
      </p:pic>
      <p:pic>
        <p:nvPicPr>
          <p:cNvPr id="4" name="Picture 3">
            <a:extLst>
              <a:ext uri="{FF2B5EF4-FFF2-40B4-BE49-F238E27FC236}">
                <a16:creationId xmlns:a16="http://schemas.microsoft.com/office/drawing/2014/main" id="{F6FB304E-AAD3-8B1B-CDA4-1358B7F53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559" y="973521"/>
            <a:ext cx="2362200" cy="3288413"/>
          </a:xfrm>
          <a:prstGeom prst="rect">
            <a:avLst/>
          </a:prstGeom>
        </p:spPr>
      </p:pic>
      <p:sp>
        <p:nvSpPr>
          <p:cNvPr id="5" name="TextBox 4">
            <a:extLst>
              <a:ext uri="{FF2B5EF4-FFF2-40B4-BE49-F238E27FC236}">
                <a16:creationId xmlns:a16="http://schemas.microsoft.com/office/drawing/2014/main" id="{34345DB7-BB83-0589-7D46-E0E917F0779C}"/>
              </a:ext>
            </a:extLst>
          </p:cNvPr>
          <p:cNvSpPr txBox="1"/>
          <p:nvPr/>
        </p:nvSpPr>
        <p:spPr>
          <a:xfrm>
            <a:off x="5887718" y="4252586"/>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Секторный магнит</a:t>
            </a:r>
            <a:endParaRPr lang="en-GB"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6342171-62A9-C0C9-B6CE-5F34632EF8C3}"/>
              </a:ext>
            </a:extLst>
          </p:cNvPr>
          <p:cNvSpPr txBox="1"/>
          <p:nvPr/>
        </p:nvSpPr>
        <p:spPr>
          <a:xfrm>
            <a:off x="5765798" y="6458120"/>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Резонатор</a:t>
            </a:r>
            <a:endParaRPr lang="en-GB"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67E583-459A-E5B7-EAD6-7C84B153A071}"/>
              </a:ext>
            </a:extLst>
          </p:cNvPr>
          <p:cNvSpPr txBox="1"/>
          <p:nvPr/>
        </p:nvSpPr>
        <p:spPr>
          <a:xfrm>
            <a:off x="550628" y="4395585"/>
            <a:ext cx="5232398" cy="2308324"/>
          </a:xfrm>
          <a:prstGeom prst="rect">
            <a:avLst/>
          </a:prstGeom>
          <a:noFill/>
        </p:spPr>
        <p:txBody>
          <a:bodyPr wrap="square">
            <a:spAutoFit/>
          </a:bodyPr>
          <a:lstStyle/>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8 секторных магнитов</a:t>
            </a:r>
          </a:p>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4 ускоряющих резонатора</a:t>
            </a:r>
          </a:p>
          <a:p>
            <a:r>
              <a:rPr lang="en-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186 оборотов</a:t>
            </a:r>
            <a:r>
              <a:rPr lang="ru-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для протонов</a:t>
            </a:r>
          </a:p>
          <a:p>
            <a:r>
              <a:rPr lang="ru-RU" sz="2400" b="1" kern="0" dirty="0">
                <a:solidFill>
                  <a:schemeClr val="accent2"/>
                </a:solidFill>
                <a:latin typeface="Times New Roman" panose="02020603050405020304" pitchFamily="18" charset="0"/>
                <a:cs typeface="Times New Roman" panose="02020603050405020304" pitchFamily="18" charset="0"/>
              </a:rPr>
              <a:t>2,2 мА интенсивность пучка</a:t>
            </a:r>
          </a:p>
          <a:p>
            <a:r>
              <a:rPr lang="ru-RU" sz="2400" b="1" kern="0" dirty="0">
                <a:solidFill>
                  <a:schemeClr val="accent2"/>
                </a:solidFill>
                <a:latin typeface="Times New Roman" panose="02020603050405020304" pitchFamily="18" charset="0"/>
                <a:cs typeface="Times New Roman" panose="02020603050405020304" pitchFamily="18" charset="0"/>
              </a:rPr>
              <a:t>650 МэВ энергия пучка</a:t>
            </a:r>
            <a:r>
              <a:rPr lang="en-US" sz="2400" b="1" kern="0" dirty="0">
                <a:solidFill>
                  <a:schemeClr val="accent2"/>
                </a:solidFill>
                <a:latin typeface="Times New Roman" panose="02020603050405020304" pitchFamily="18" charset="0"/>
                <a:cs typeface="Times New Roman" panose="02020603050405020304" pitchFamily="18" charset="0"/>
              </a:rPr>
              <a:t> </a:t>
            </a:r>
            <a:r>
              <a:rPr lang="ru-RU" sz="2400" b="1" kern="0" dirty="0">
                <a:solidFill>
                  <a:schemeClr val="accent2"/>
                </a:solidFill>
                <a:latin typeface="Times New Roman" panose="02020603050405020304" pitchFamily="18" charset="0"/>
                <a:cs typeface="Times New Roman" panose="02020603050405020304" pitchFamily="18" charset="0"/>
              </a:rPr>
              <a:t>протонов</a:t>
            </a:r>
            <a:endParaRPr lang="en-US" sz="2400" b="1" kern="0" dirty="0">
              <a:solidFill>
                <a:schemeClr val="accent2"/>
              </a:solidFill>
              <a:latin typeface="Times New Roman" panose="02020603050405020304" pitchFamily="18" charset="0"/>
              <a:cs typeface="Times New Roman" panose="02020603050405020304" pitchFamily="18" charset="0"/>
            </a:endParaRPr>
          </a:p>
          <a:p>
            <a:r>
              <a:rPr lang="en-US" sz="2400" b="1" kern="0" dirty="0">
                <a:solidFill>
                  <a:schemeClr val="accent2"/>
                </a:solidFill>
                <a:latin typeface="Times New Roman" panose="02020603050405020304" pitchFamily="18" charset="0"/>
                <a:cs typeface="Times New Roman" panose="02020603050405020304" pitchFamily="18" charset="0"/>
              </a:rPr>
              <a:t>35° </a:t>
            </a:r>
            <a:r>
              <a:rPr lang="ru-RU" sz="2400" b="1" kern="0" dirty="0">
                <a:solidFill>
                  <a:schemeClr val="accent2"/>
                </a:solidFill>
                <a:latin typeface="Times New Roman" panose="02020603050405020304" pitchFamily="18" charset="0"/>
                <a:cs typeface="Times New Roman" panose="02020603050405020304" pitchFamily="18" charset="0"/>
              </a:rPr>
              <a:t>угол спиральности секторов</a:t>
            </a:r>
            <a:endParaRPr lang="en-RU" sz="2400"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1151377-BFB8-F9F7-87EC-212B832B5E87}"/>
              </a:ext>
            </a:extLst>
          </p:cNvPr>
          <p:cNvSpPr>
            <a:spLocks noGrp="1"/>
          </p:cNvSpPr>
          <p:nvPr>
            <p:ph type="sldNum" sz="quarter" idx="12"/>
          </p:nvPr>
        </p:nvSpPr>
        <p:spPr/>
        <p:txBody>
          <a:bodyPr/>
          <a:lstStyle/>
          <a:p>
            <a:pPr>
              <a:defRPr/>
            </a:pPr>
            <a:fld id="{A987AB5F-3E31-498D-A885-0D1D134BC349}" type="slidenum">
              <a:rPr lang="ru-RU" altLang="ru-RU" smtClean="0"/>
              <a:pPr>
                <a:defRPr/>
              </a:pPr>
              <a:t>8</a:t>
            </a:fld>
            <a:endParaRPr lang="ru-RU" alt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75FD898-B994-38E3-963E-056AD9577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5" y="948137"/>
            <a:ext cx="4383252" cy="3290295"/>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rPr>
              <a:t>Кольцевой циклотрон </a:t>
            </a:r>
            <a:r>
              <a:rPr lang="en-US" altLang="ru-RU" sz="2800" b="1" dirty="0">
                <a:solidFill>
                  <a:srgbClr val="FF0000"/>
                </a:solidFill>
                <a:latin typeface="Times New Roman" panose="02020603050405020304" pitchFamily="18" charset="0"/>
              </a:rPr>
              <a:t>PSI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800" b="1" dirty="0">
                <a:solidFill>
                  <a:srgbClr val="FF0000"/>
                </a:solidFill>
                <a:latin typeface="Times New Roman" panose="02020603050405020304" pitchFamily="18" charset="0"/>
              </a:rPr>
              <a:t>)</a:t>
            </a:r>
            <a:endParaRPr lang="ru-RU" altLang="ru-RU" sz="2800" b="1" dirty="0">
              <a:solidFill>
                <a:srgbClr val="FF0000"/>
              </a:solidFill>
              <a:latin typeface="Times New Roman" panose="02020603050405020304" pitchFamily="18" charset="0"/>
            </a:endParaRPr>
          </a:p>
        </p:txBody>
      </p:sp>
      <p:pic>
        <p:nvPicPr>
          <p:cNvPr id="3074" name="Picture 2">
            <a:extLst>
              <a:ext uri="{FF2B5EF4-FFF2-40B4-BE49-F238E27FC236}">
                <a16:creationId xmlns:a16="http://schemas.microsoft.com/office/drawing/2014/main" id="{4AC1B8CA-4984-03D4-86CF-722E2D887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522" y="1116512"/>
            <a:ext cx="3775621" cy="3748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97E2A6-5B20-EB46-F195-34461559EAB8}"/>
              </a:ext>
            </a:extLst>
          </p:cNvPr>
          <p:cNvSpPr txBox="1"/>
          <p:nvPr/>
        </p:nvSpPr>
        <p:spPr>
          <a:xfrm>
            <a:off x="4658232" y="5138123"/>
            <a:ext cx="4485768" cy="1015663"/>
          </a:xfrm>
          <a:prstGeom prst="rect">
            <a:avLst/>
          </a:prstGeom>
          <a:noFill/>
        </p:spPr>
        <p:txBody>
          <a:bodyPr wrap="square">
            <a:spAutoFit/>
          </a:bodyPr>
          <a:lstStyle/>
          <a:p>
            <a:pPr algn="ctr"/>
            <a:r>
              <a:rPr lang="en-US" sz="2000" b="1" dirty="0">
                <a:solidFill>
                  <a:schemeClr val="accent2"/>
                </a:solidFill>
                <a:effectLst/>
                <a:latin typeface="Times New Roman" panose="02020603050405020304" pitchFamily="18" charset="0"/>
                <a:cs typeface="Times New Roman" panose="02020603050405020304" pitchFamily="18" charset="0"/>
              </a:rPr>
              <a:t>F</a:t>
            </a:r>
            <a:r>
              <a:rPr lang="en-GB" sz="2000" b="1" dirty="0" err="1">
                <a:solidFill>
                  <a:schemeClr val="accent2"/>
                </a:solidFill>
                <a:effectLst/>
                <a:latin typeface="Times New Roman" panose="02020603050405020304" pitchFamily="18" charset="0"/>
                <a:cs typeface="Times New Roman" panose="02020603050405020304" pitchFamily="18" charset="0"/>
              </a:rPr>
              <a:t>ieldmap</a:t>
            </a:r>
            <a:r>
              <a:rPr lang="en-GB" sz="2000" b="1" dirty="0">
                <a:solidFill>
                  <a:schemeClr val="accent2"/>
                </a:solidFill>
                <a:effectLst/>
                <a:latin typeface="Times New Roman" panose="02020603050405020304" pitchFamily="18" charset="0"/>
                <a:cs typeface="Times New Roman" panose="02020603050405020304" pitchFamily="18" charset="0"/>
              </a:rPr>
              <a:t> of the PSI Ring cyclotron sector magnets showing increasing field strength with radius </a:t>
            </a:r>
            <a:endParaRPr lang="en-GB" sz="2000" b="1" dirty="0">
              <a:solidFill>
                <a:schemeClr val="accent2"/>
              </a:solidFill>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8D0DBDFA-E21D-1DD9-82D8-993ED44C700E}"/>
              </a:ext>
            </a:extLst>
          </p:cNvPr>
          <p:cNvCxnSpPr>
            <a:cxnSpLocks/>
          </p:cNvCxnSpPr>
          <p:nvPr/>
        </p:nvCxnSpPr>
        <p:spPr>
          <a:xfrm flipV="1">
            <a:off x="6590904" y="1995824"/>
            <a:ext cx="391428" cy="1154074"/>
          </a:xfrm>
          <a:prstGeom prst="straightConnector1">
            <a:avLst/>
          </a:prstGeom>
          <a:ln w="3492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FA78AF-1422-E4BA-33D2-032B0AC1E956}"/>
              </a:ext>
            </a:extLst>
          </p:cNvPr>
          <p:cNvSpPr txBox="1"/>
          <p:nvPr/>
        </p:nvSpPr>
        <p:spPr>
          <a:xfrm>
            <a:off x="509103" y="4168627"/>
            <a:ext cx="3719096" cy="1938992"/>
          </a:xfrm>
          <a:prstGeom prst="rect">
            <a:avLst/>
          </a:prstGeom>
          <a:noFill/>
        </p:spPr>
        <p:txBody>
          <a:bodyPr wrap="square">
            <a:spAutoFit/>
          </a:bodyPr>
          <a:lstStyle/>
          <a:p>
            <a:pPr algn="ctr"/>
            <a:r>
              <a:rPr lang="en-GB" sz="2000" b="1" dirty="0">
                <a:solidFill>
                  <a:schemeClr val="accent2"/>
                </a:solidFill>
                <a:effectLst/>
                <a:latin typeface="Times New Roman" panose="02020603050405020304" pitchFamily="18" charset="0"/>
                <a:cs typeface="Times New Roman" panose="02020603050405020304" pitchFamily="18" charset="0"/>
              </a:rPr>
              <a:t>Top view of the PSI Ring cyclotron. This separated-sector cyclotron contains eight sector magnets, four accelerating resonators (50 MHz), and one flat-top resonator (150 MHz). </a:t>
            </a:r>
            <a:endParaRPr lang="en-GB" sz="2000" b="1"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0E3F7B3-2A3C-6A76-9FE2-03ED124F2529}"/>
              </a:ext>
            </a:extLst>
          </p:cNvPr>
          <p:cNvSpPr>
            <a:spLocks noGrp="1"/>
          </p:cNvSpPr>
          <p:nvPr>
            <p:ph type="sldNum" sz="quarter" idx="12"/>
          </p:nvPr>
        </p:nvSpPr>
        <p:spPr/>
        <p:txBody>
          <a:bodyPr/>
          <a:lstStyle/>
          <a:p>
            <a:pPr>
              <a:defRPr/>
            </a:pPr>
            <a:fld id="{A987AB5F-3E31-498D-A885-0D1D134BC349}" type="slidenum">
              <a:rPr lang="ru-RU" altLang="ru-RU" smtClean="0"/>
              <a:pPr>
                <a:defRPr/>
              </a:pPr>
              <a:t>9</a:t>
            </a:fld>
            <a:endParaRPr lang="ru-RU" altLang="ru-RU"/>
          </a:p>
        </p:txBody>
      </p:sp>
    </p:spTree>
    <p:extLst>
      <p:ext uri="{BB962C8B-B14F-4D97-AF65-F5344CB8AC3E}">
        <p14:creationId xmlns:p14="http://schemas.microsoft.com/office/powerpoint/2010/main" val="2035431093"/>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6751</TotalTime>
  <Words>3997</Words>
  <Application>Microsoft Macintosh PowerPoint</Application>
  <PresentationFormat>On-screen Show (4:3)</PresentationFormat>
  <Paragraphs>405</Paragraphs>
  <Slides>54</Slides>
  <Notes>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Symbol</vt:lpstr>
      <vt:lpstr>Times New Roman</vt:lpstr>
      <vt:lpstr>Wingdings</vt:lpstr>
      <vt:lpstr>Оформление по умолчанию</vt:lpstr>
      <vt:lpstr>Ускорители (физика элементарных частиц)</vt:lpstr>
      <vt:lpstr>Эксперименты с фиксированной мишенью</vt:lpstr>
      <vt:lpstr>Циклотрон</vt:lpstr>
      <vt:lpstr>Синхроциклотрон (фазотрон), 1949</vt:lpstr>
      <vt:lpstr>Синхроциклотрон (фазотрон)</vt:lpstr>
      <vt:lpstr>Изохронный циклотрон</vt:lpstr>
      <vt:lpstr>Кольцевой (секторный) циклотрон</vt:lpstr>
      <vt:lpstr>Кольцевой циклотрон  Paul Scherrer Institute (Switzerland), 1974</vt:lpstr>
      <vt:lpstr>Кольцевой циклотрон PSI (Switzerland)</vt:lpstr>
      <vt:lpstr>Сверхпроводящий кольцевой циклотрон SRC для Фабрики радиоактивных ядер RIKEN (Япония)</vt:lpstr>
      <vt:lpstr>A Fixed-Field Alternating Gradient accelerator (FFAG)</vt:lpstr>
      <vt:lpstr>Принцип автофазировки</vt:lpstr>
      <vt:lpstr>Критическая энергия</vt:lpstr>
      <vt:lpstr>Принцип автофазировки</vt:lpstr>
      <vt:lpstr>Синхротрон  (слабая фокусировка)</vt:lpstr>
      <vt:lpstr>Синхрофазотрон, 1957</vt:lpstr>
      <vt:lpstr>Комплекс синхрофазотрон – нуклотрон ОИЯИ</vt:lpstr>
      <vt:lpstr>Колебания и орбита частиц</vt:lpstr>
      <vt:lpstr>Синхротрон  (сильная фокусировка)</vt:lpstr>
      <vt:lpstr>Синхротрон  (сильная фокусировка)</vt:lpstr>
      <vt:lpstr>Синхротрон  (сильная фокусировка)</vt:lpstr>
      <vt:lpstr>Синхротрон  (сильная фокусировка)</vt:lpstr>
      <vt:lpstr>Синхротрон  (Магниты)</vt:lpstr>
      <vt:lpstr>Сравнение фокусировок</vt:lpstr>
      <vt:lpstr>Сверхпроводящий магнит</vt:lpstr>
      <vt:lpstr>Нуклотрон (Дубна, Россия), 1993</vt:lpstr>
      <vt:lpstr>PowerPoint Presentation</vt:lpstr>
      <vt:lpstr>Протонные синхротроны для экспериментов с неподвижной мишенью</vt:lpstr>
      <vt:lpstr>Эксперименты на встречных пучках</vt:lpstr>
      <vt:lpstr>Светимость</vt:lpstr>
      <vt:lpstr>Интегральная светимость</vt:lpstr>
      <vt:lpstr>Кольцевые коллайдеры</vt:lpstr>
      <vt:lpstr>Линейные коллайдеры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Коллайдеры</vt:lpstr>
      <vt:lpstr>B-фабрика</vt:lpstr>
      <vt:lpstr>KEKB ケックビー  (Tsukuba, Japan) 1999 – 2006</vt:lpstr>
      <vt:lpstr>SuperKEKB, 2018 (nanobeam)</vt:lpstr>
      <vt:lpstr>PEP-II asymmetric-energy e+e− collider (Stanford, USA), 1999 – 2008…</vt:lpstr>
      <vt:lpstr>HERA – Hadron–Electron Ring Accelerator (DESY, Hamburg, Germany), 1992 – 2007</vt:lpstr>
      <vt:lpstr>RHIC - Relativistic Heavy Ion Collider (BNL, USA), 2000</vt:lpstr>
      <vt:lpstr> CERN 1981 Conseil Européen pour la Recherche Nucléaire –  Европейский совет по ядерным исследованиям Схематическое изображение ускорительного комплекса ЦЕРН, на котором были открыты промежуточные бозоны. </vt:lpstr>
      <vt:lpstr>SPS - The Super Proton Synchrotron, 270 GeV, 1976</vt:lpstr>
      <vt:lpstr>PowerPoint Presentation</vt:lpstr>
      <vt:lpstr>PowerPoint Presentation</vt:lpstr>
      <vt:lpstr>PowerPoint Presentation</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444</cp:revision>
  <dcterms:created xsi:type="dcterms:W3CDTF">2007-09-05T15:00:29Z</dcterms:created>
  <dcterms:modified xsi:type="dcterms:W3CDTF">2025-02-26T10:27:16Z</dcterms:modified>
</cp:coreProperties>
</file>